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0515" autoAdjust="0"/>
    <p:restoredTop sz="98046" autoAdjust="0"/>
  </p:normalViewPr>
  <p:slideViewPr>
    <p:cSldViewPr>
      <p:cViewPr varScale="1">
        <p:scale>
          <a:sx n="72" d="100"/>
          <a:sy n="72" d="100"/>
        </p:scale>
        <p:origin x="-108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BF9FD-8509-47E1-B7BF-E12D14454FDB}" type="datetimeFigureOut">
              <a:rPr lang="en-US" smtClean="0"/>
              <a:pPr/>
              <a:t>5/7/2019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D89DD-E0F1-4380-9C08-62A0A498E452}" type="slidenum">
              <a:rPr lang="en-US" smtClean="0"/>
              <a:pPr/>
              <a:t>‹#›</a:t>
            </a:fld>
            <a:endParaRPr lang="en-US"/>
          </a:p>
        </p:txBody>
      </p:sp>
    </p:spTree>
    <p:extLst>
      <p:ext uri="{BB962C8B-B14F-4D97-AF65-F5344CB8AC3E}">
        <p14:creationId xmlns:p14="http://schemas.microsoft.com/office/powerpoint/2010/main" xmlns="" val="3657545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DD89DD-E0F1-4380-9C08-62A0A498E452}" type="slidenum">
              <a:rPr lang="en-US" smtClean="0"/>
              <a:pPr/>
              <a:t>10</a:t>
            </a:fld>
            <a:endParaRPr lang="en-US"/>
          </a:p>
        </p:txBody>
      </p:sp>
    </p:spTree>
    <p:extLst>
      <p:ext uri="{BB962C8B-B14F-4D97-AF65-F5344CB8AC3E}">
        <p14:creationId xmlns:p14="http://schemas.microsoft.com/office/powerpoint/2010/main" xmlns="" val="2266796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Interferon  are proteins made and released by host cells in response to the presence of pathogens such as viruses, bacteria, parasites or tumor cells. Synthetic interferons also introduced</a:t>
            </a:r>
            <a:r>
              <a:rPr lang="en-US" sz="1200" baseline="0" dirty="0" smtClean="0">
                <a:solidFill>
                  <a:schemeClr val="tx1"/>
                </a:solidFill>
              </a:rPr>
              <a:t> into body.</a:t>
            </a:r>
            <a:endParaRPr lang="en-US" sz="1200"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60DD89DD-E0F1-4380-9C08-62A0A498E452}" type="slidenum">
              <a:rPr lang="en-US" smtClean="0"/>
              <a:pPr/>
              <a:t>21</a:t>
            </a:fld>
            <a:endParaRPr lang="en-US"/>
          </a:p>
        </p:txBody>
      </p:sp>
    </p:spTree>
    <p:extLst>
      <p:ext uri="{BB962C8B-B14F-4D97-AF65-F5344CB8AC3E}">
        <p14:creationId xmlns:p14="http://schemas.microsoft.com/office/powerpoint/2010/main" xmlns="" val="987541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5/7/2019</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5/7/2019</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TobaccoMosaic0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676400"/>
            <a:ext cx="5257800" cy="36576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0" y="2285999"/>
            <a:ext cx="4953000" cy="1995055"/>
          </a:xfrm>
        </p:spPr>
        <p:txBody>
          <a:bodyPr>
            <a:noAutofit/>
          </a:bodyPr>
          <a:lstStyle/>
          <a:p>
            <a:r>
              <a:rPr lang="en-US" sz="4400" dirty="0" smtClean="0"/>
              <a:t>Reducing The Effect Of Viral Diseases</a:t>
            </a:r>
            <a:endParaRPr lang="en-US" sz="4400" dirty="0"/>
          </a:p>
        </p:txBody>
      </p:sp>
      <p:sp>
        <p:nvSpPr>
          <p:cNvPr id="4" name="Rectangle 3"/>
          <p:cNvSpPr/>
          <p:nvPr/>
        </p:nvSpPr>
        <p:spPr>
          <a:xfrm>
            <a:off x="5294811" y="4419600"/>
            <a:ext cx="3879669" cy="1200329"/>
          </a:xfrm>
          <a:prstGeom prst="rect">
            <a:avLst/>
          </a:prstGeom>
        </p:spPr>
        <p:txBody>
          <a:bodyPr wrap="square">
            <a:spAutoFit/>
          </a:bodyPr>
          <a:lstStyle/>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xmlns="" val="119712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705600"/>
          </a:xfrm>
          <a:ln>
            <a:noFill/>
          </a:ln>
        </p:spPr>
        <p:txBody>
          <a:bodyPr>
            <a:normAutofit fontScale="92500" lnSpcReduction="10000"/>
          </a:bodyPr>
          <a:lstStyle/>
          <a:p>
            <a:pPr marL="0" indent="0">
              <a:buNone/>
            </a:pPr>
            <a:r>
              <a:rPr lang="en-US" dirty="0" smtClean="0">
                <a:solidFill>
                  <a:schemeClr val="tx1"/>
                </a:solidFill>
              </a:rPr>
              <a:t>For a systemic infection, the virus must move from cell to cell via the plasmodesmata or the vascular tissues. However, the plasmodesmata is too  small to allow the passage of virus. The viral MP may function by increasing the size of plasmodesmata. </a:t>
            </a:r>
          </a:p>
          <a:p>
            <a:pPr marL="0" indent="0" algn="just">
              <a:buNone/>
            </a:pPr>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Dealing With Viral Problems:</a:t>
            </a:r>
            <a:endParaRPr lang="en-US"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a:buNone/>
            </a:pPr>
            <a:r>
              <a:rPr lang="en-US" dirty="0" smtClean="0">
                <a:solidFill>
                  <a:schemeClr val="tx1"/>
                </a:solidFill>
              </a:rPr>
              <a:t>Farmers &amp; the agricultural industry have dealt with viral problems by many ways, based on whether the viruses are normally present or not.</a:t>
            </a:r>
          </a:p>
          <a:p>
            <a:pPr marL="0" indent="0">
              <a:buNone/>
            </a:pPr>
            <a:r>
              <a:rPr lang="en-US" dirty="0" smtClean="0">
                <a:solidFill>
                  <a:srgbClr val="FF0000"/>
                </a:solidFill>
              </a:rPr>
              <a:t>Where viruses are endemic, the direct chemical control is not </a:t>
            </a:r>
            <a:r>
              <a:rPr lang="en-US" dirty="0" smtClean="0">
                <a:solidFill>
                  <a:schemeClr val="tx1"/>
                </a:solidFill>
              </a:rPr>
              <a:t>normally enough and it only works when viral infection is by insect or other vector with limited impact.</a:t>
            </a:r>
          </a:p>
          <a:p>
            <a:pPr marL="0" indent="0">
              <a:buNone/>
            </a:pPr>
            <a:r>
              <a:rPr lang="en-US" b="1" dirty="0" smtClean="0">
                <a:solidFill>
                  <a:schemeClr val="tx1"/>
                </a:solidFill>
              </a:rPr>
              <a:t>Cross protection</a:t>
            </a:r>
            <a:r>
              <a:rPr lang="en-US" dirty="0" smtClean="0">
                <a:solidFill>
                  <a:schemeClr val="tx1"/>
                </a:solidFill>
              </a:rPr>
              <a:t>:  Since 1920 it has been known that  some plants infected with a virus showed resistance against infection by related virus. And these viral strains that show mild infection and protect the plant from infection by virulent strains, were obtained.</a:t>
            </a:r>
          </a:p>
          <a:p>
            <a:pPr marL="0" indent="0">
              <a:buNone/>
            </a:pPr>
            <a:r>
              <a:rPr lang="en-US" b="1" dirty="0" smtClean="0">
                <a:solidFill>
                  <a:schemeClr val="tx1"/>
                </a:solidFill>
              </a:rPr>
              <a:t>Example</a:t>
            </a:r>
            <a:r>
              <a:rPr lang="en-US" dirty="0" smtClean="0">
                <a:solidFill>
                  <a:schemeClr val="tx1"/>
                </a:solidFill>
              </a:rPr>
              <a:t>: Cross protection is useful to cure most common disease of citrus tree caused by </a:t>
            </a:r>
            <a:r>
              <a:rPr lang="en-US" b="1" i="1" dirty="0" err="1" smtClean="0">
                <a:solidFill>
                  <a:srgbClr val="0070C0"/>
                </a:solidFill>
              </a:rPr>
              <a:t>closterovirus</a:t>
            </a:r>
            <a:r>
              <a:rPr lang="en-US" b="1" i="1" dirty="0" smtClean="0">
                <a:solidFill>
                  <a:srgbClr val="0070C0"/>
                </a:solidFill>
              </a:rPr>
              <a:t> citrus </a:t>
            </a:r>
            <a:r>
              <a:rPr lang="en-US" b="1" i="1" dirty="0" err="1" smtClean="0">
                <a:solidFill>
                  <a:srgbClr val="0070C0"/>
                </a:solidFill>
              </a:rPr>
              <a:t>tristeza</a:t>
            </a:r>
            <a:r>
              <a:rPr lang="en-US" b="1" i="1" dirty="0" smtClean="0">
                <a:solidFill>
                  <a:srgbClr val="0070C0"/>
                </a:solidFill>
              </a:rPr>
              <a:t> virus.</a:t>
            </a:r>
          </a:p>
        </p:txBody>
      </p:sp>
    </p:spTree>
    <p:extLst>
      <p:ext uri="{BB962C8B-B14F-4D97-AF65-F5344CB8AC3E}">
        <p14:creationId xmlns:p14="http://schemas.microsoft.com/office/powerpoint/2010/main" xmlns="" val="2281136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fontScale="92500"/>
          </a:bodyPr>
          <a:lstStyle/>
          <a:p>
            <a:pPr marL="0" indent="0">
              <a:buNone/>
            </a:pPr>
            <a:endParaRPr lang="en-US" dirty="0" smtClean="0"/>
          </a:p>
          <a:p>
            <a:pPr marL="0" indent="0">
              <a:buNone/>
            </a:pPr>
            <a:r>
              <a:rPr lang="en-US" sz="2800" dirty="0">
                <a:solidFill>
                  <a:schemeClr val="tx1"/>
                </a:solidFill>
              </a:rPr>
              <a:t>P</a:t>
            </a:r>
            <a:r>
              <a:rPr lang="en-US" sz="2800" dirty="0" smtClean="0">
                <a:solidFill>
                  <a:schemeClr val="tx1"/>
                </a:solidFill>
              </a:rPr>
              <a:t>lants such as potato, sweet potato and strawberry are</a:t>
            </a:r>
            <a:r>
              <a:rPr lang="en-US" sz="2800" dirty="0" smtClean="0"/>
              <a:t> </a:t>
            </a:r>
            <a:r>
              <a:rPr lang="en-US" sz="2800" dirty="0" smtClean="0">
                <a:solidFill>
                  <a:srgbClr val="FF0000"/>
                </a:solidFill>
              </a:rPr>
              <a:t>vegetatively propagated  </a:t>
            </a:r>
            <a:r>
              <a:rPr lang="en-US" sz="2800" dirty="0" smtClean="0">
                <a:solidFill>
                  <a:schemeClr val="tx1"/>
                </a:solidFill>
              </a:rPr>
              <a:t>so they are clonal material. </a:t>
            </a:r>
          </a:p>
          <a:p>
            <a:pPr marL="0" indent="0">
              <a:buNone/>
            </a:pPr>
            <a:r>
              <a:rPr lang="en-US" sz="2800" dirty="0" smtClean="0">
                <a:solidFill>
                  <a:schemeClr val="tx1"/>
                </a:solidFill>
              </a:rPr>
              <a:t>The symptoms of virus infection may not be readily apparent during veg. growth , but they can have serious effect  on yield and quality of the crop</a:t>
            </a:r>
            <a:r>
              <a:rPr lang="en-US" sz="2800" dirty="0">
                <a:solidFill>
                  <a:schemeClr val="tx1"/>
                </a:solidFill>
              </a:rPr>
              <a:t> </a:t>
            </a:r>
            <a:r>
              <a:rPr lang="en-US" sz="2800" dirty="0" smtClean="0">
                <a:solidFill>
                  <a:schemeClr val="tx1"/>
                </a:solidFill>
              </a:rPr>
              <a:t>e.g.</a:t>
            </a:r>
            <a:r>
              <a:rPr lang="en-US" sz="2800" dirty="0" smtClean="0"/>
              <a:t> ,</a:t>
            </a:r>
            <a:r>
              <a:rPr lang="en-US" sz="2800" dirty="0" smtClean="0">
                <a:solidFill>
                  <a:srgbClr val="FF0000"/>
                </a:solidFill>
              </a:rPr>
              <a:t>potato leaf roll virus (PLRV) </a:t>
            </a:r>
            <a:r>
              <a:rPr lang="en-US" sz="2800" dirty="0" smtClean="0">
                <a:solidFill>
                  <a:schemeClr val="tx1"/>
                </a:solidFill>
              </a:rPr>
              <a:t>and</a:t>
            </a:r>
            <a:r>
              <a:rPr lang="en-US" sz="2800" dirty="0" smtClean="0"/>
              <a:t> </a:t>
            </a:r>
            <a:r>
              <a:rPr lang="en-US" sz="2800" dirty="0" smtClean="0">
                <a:solidFill>
                  <a:srgbClr val="FF0000"/>
                </a:solidFill>
              </a:rPr>
              <a:t>potato virus Y (PVY) </a:t>
            </a:r>
            <a:r>
              <a:rPr lang="en-US" sz="2800" dirty="0" smtClean="0">
                <a:solidFill>
                  <a:schemeClr val="tx1"/>
                </a:solidFill>
              </a:rPr>
              <a:t>can reduce, tuber yield by </a:t>
            </a:r>
            <a:r>
              <a:rPr lang="en-US" sz="2800" b="1" dirty="0" smtClean="0">
                <a:solidFill>
                  <a:schemeClr val="tx1"/>
                </a:solidFill>
              </a:rPr>
              <a:t>50-80%</a:t>
            </a:r>
            <a:r>
              <a:rPr lang="en-US" sz="2800" dirty="0" smtClean="0">
                <a:solidFill>
                  <a:schemeClr val="tx1"/>
                </a:solidFill>
              </a:rPr>
              <a:t>. </a:t>
            </a:r>
          </a:p>
          <a:p>
            <a:pPr marL="0" indent="0">
              <a:buNone/>
            </a:pPr>
            <a:r>
              <a:rPr lang="en-US" sz="2800" dirty="0" smtClean="0">
                <a:solidFill>
                  <a:schemeClr val="tx1"/>
                </a:solidFill>
              </a:rPr>
              <a:t>The most common systems that have been to reduce the virus are </a:t>
            </a:r>
            <a:r>
              <a:rPr lang="en-US" sz="2800" b="1" dirty="0" smtClean="0">
                <a:solidFill>
                  <a:schemeClr val="tx1"/>
                </a:solidFill>
              </a:rPr>
              <a:t>heat therapy and meristem trip culture.</a:t>
            </a:r>
          </a:p>
          <a:p>
            <a:pPr marL="0" indent="0">
              <a:buNone/>
            </a:pPr>
            <a:r>
              <a:rPr lang="en-US" sz="2800" dirty="0">
                <a:solidFill>
                  <a:schemeClr val="tx1"/>
                </a:solidFill>
              </a:rPr>
              <a:t>R</a:t>
            </a:r>
            <a:r>
              <a:rPr lang="en-US" sz="2800" dirty="0" smtClean="0">
                <a:solidFill>
                  <a:schemeClr val="tx1"/>
                </a:solidFill>
              </a:rPr>
              <a:t>ecently </a:t>
            </a:r>
            <a:r>
              <a:rPr lang="en-US" sz="2800" b="1" dirty="0" smtClean="0">
                <a:solidFill>
                  <a:schemeClr val="tx1"/>
                </a:solidFill>
              </a:rPr>
              <a:t>antiviral  chemicals</a:t>
            </a:r>
            <a:r>
              <a:rPr lang="en-US" sz="2800" dirty="0" smtClean="0">
                <a:solidFill>
                  <a:schemeClr val="tx1"/>
                </a:solidFill>
              </a:rPr>
              <a:t> have also been used . In principal, combinations of these technologies can be used to produce virus-free stocks. </a:t>
            </a:r>
            <a:endParaRPr lang="en-US" sz="2800" dirty="0">
              <a:solidFill>
                <a:schemeClr val="tx1"/>
              </a:solidFill>
            </a:endParaRPr>
          </a:p>
        </p:txBody>
      </p:sp>
    </p:spTree>
    <p:extLst>
      <p:ext uri="{BB962C8B-B14F-4D97-AF65-F5344CB8AC3E}">
        <p14:creationId xmlns:p14="http://schemas.microsoft.com/office/powerpoint/2010/main" xmlns="" val="378831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531"/>
            <a:ext cx="8229600" cy="1066800"/>
          </a:xfrm>
        </p:spPr>
        <p:txBody>
          <a:bodyPr>
            <a:normAutofit/>
          </a:bodyPr>
          <a:lstStyle/>
          <a:p>
            <a:r>
              <a:rPr lang="en-US" sz="4000" dirty="0" smtClean="0"/>
              <a:t>Tests for detection of viruses:</a:t>
            </a:r>
            <a:endParaRPr lang="en-US" sz="4000" dirty="0"/>
          </a:p>
        </p:txBody>
      </p:sp>
      <p:sp>
        <p:nvSpPr>
          <p:cNvPr id="3" name="Content Placeholder 2"/>
          <p:cNvSpPr>
            <a:spLocks noGrp="1"/>
          </p:cNvSpPr>
          <p:nvPr>
            <p:ph idx="1"/>
          </p:nvPr>
        </p:nvSpPr>
        <p:spPr>
          <a:xfrm>
            <a:off x="457200" y="1066800"/>
            <a:ext cx="8229600" cy="5562600"/>
          </a:xfrm>
        </p:spPr>
        <p:txBody>
          <a:bodyPr>
            <a:normAutofit fontScale="85000" lnSpcReduction="10000"/>
          </a:bodyPr>
          <a:lstStyle/>
          <a:p>
            <a:r>
              <a:rPr lang="en-US" sz="2800" dirty="0">
                <a:solidFill>
                  <a:schemeClr val="tx1"/>
                </a:solidFill>
              </a:rPr>
              <a:t>E</a:t>
            </a:r>
            <a:r>
              <a:rPr lang="en-US" sz="2800" dirty="0" smtClean="0">
                <a:solidFill>
                  <a:schemeClr val="tx1"/>
                </a:solidFill>
              </a:rPr>
              <a:t>xperts in the field can often find out the presence of virus by observing the morphological changes in plant. Yet this is not sufficient.</a:t>
            </a:r>
          </a:p>
          <a:p>
            <a:r>
              <a:rPr lang="en-US" sz="2800" dirty="0" smtClean="0">
                <a:solidFill>
                  <a:schemeClr val="tx1"/>
                </a:solidFill>
              </a:rPr>
              <a:t>The plants are listed for the presence of  virus with an </a:t>
            </a:r>
            <a:r>
              <a:rPr lang="en-US" sz="2800" dirty="0">
                <a:solidFill>
                  <a:schemeClr val="tx1"/>
                </a:solidFill>
              </a:rPr>
              <a:t>e</a:t>
            </a:r>
            <a:r>
              <a:rPr lang="en-US" sz="2800" dirty="0" smtClean="0">
                <a:solidFill>
                  <a:schemeClr val="tx1"/>
                </a:solidFill>
              </a:rPr>
              <a:t>nzyme-linked immunosorbent assay </a:t>
            </a:r>
            <a:r>
              <a:rPr lang="en-US" sz="2800" dirty="0" smtClean="0">
                <a:solidFill>
                  <a:srgbClr val="FF0000"/>
                </a:solidFill>
              </a:rPr>
              <a:t>(ELISA)</a:t>
            </a:r>
            <a:endParaRPr lang="en-US" sz="2800" dirty="0" smtClean="0">
              <a:solidFill>
                <a:schemeClr val="tx1"/>
              </a:solidFill>
            </a:endParaRPr>
          </a:p>
          <a:p>
            <a:r>
              <a:rPr lang="en-US" sz="2800" dirty="0" smtClean="0">
                <a:solidFill>
                  <a:schemeClr val="tx1"/>
                </a:solidFill>
              </a:rPr>
              <a:t>To improve sensitivity and shorten the test time , </a:t>
            </a:r>
            <a:r>
              <a:rPr lang="en-US" sz="2800" dirty="0" smtClean="0">
                <a:solidFill>
                  <a:srgbClr val="FF0000"/>
                </a:solidFill>
              </a:rPr>
              <a:t>lateral-flow devices </a:t>
            </a:r>
            <a:r>
              <a:rPr lang="en-US" sz="2800" dirty="0" smtClean="0">
                <a:solidFill>
                  <a:schemeClr val="tx1"/>
                </a:solidFill>
              </a:rPr>
              <a:t>have been developed that can be used in the field by farmers.</a:t>
            </a:r>
          </a:p>
          <a:p>
            <a:r>
              <a:rPr lang="en-US" sz="2800" dirty="0" smtClean="0">
                <a:solidFill>
                  <a:schemeClr val="tx1"/>
                </a:solidFill>
              </a:rPr>
              <a:t>Molecular biology techniques such as hybridization and the polymerase chain reaction</a:t>
            </a:r>
            <a:r>
              <a:rPr lang="en-US" sz="2800" dirty="0" smtClean="0"/>
              <a:t> </a:t>
            </a:r>
            <a:r>
              <a:rPr lang="en-US" sz="2800" dirty="0" smtClean="0">
                <a:solidFill>
                  <a:srgbClr val="FF0000"/>
                </a:solidFill>
              </a:rPr>
              <a:t>(PCR)  </a:t>
            </a:r>
            <a:r>
              <a:rPr lang="en-US" sz="2800" dirty="0" smtClean="0">
                <a:solidFill>
                  <a:schemeClr val="tx1"/>
                </a:solidFill>
              </a:rPr>
              <a:t>have been used and </a:t>
            </a:r>
            <a:r>
              <a:rPr lang="en-US" sz="2800" dirty="0" smtClean="0">
                <a:solidFill>
                  <a:srgbClr val="FF0000"/>
                </a:solidFill>
              </a:rPr>
              <a:t>microarray approaches </a:t>
            </a:r>
            <a:r>
              <a:rPr lang="en-US" sz="2800" dirty="0" smtClean="0">
                <a:solidFill>
                  <a:schemeClr val="tx1"/>
                </a:solidFill>
              </a:rPr>
              <a:t>are underway. </a:t>
            </a:r>
          </a:p>
          <a:p>
            <a:r>
              <a:rPr lang="en-US" sz="2800" dirty="0" smtClean="0">
                <a:solidFill>
                  <a:schemeClr val="tx1"/>
                </a:solidFill>
              </a:rPr>
              <a:t>PCR strategies have developed rapidly &amp; now include </a:t>
            </a:r>
            <a:r>
              <a:rPr lang="en-US" sz="2800" dirty="0" smtClean="0">
                <a:solidFill>
                  <a:srgbClr val="FF0000"/>
                </a:solidFill>
              </a:rPr>
              <a:t>real time PCR  assays </a:t>
            </a:r>
            <a:r>
              <a:rPr lang="en-US" sz="2800" dirty="0" smtClean="0">
                <a:solidFill>
                  <a:schemeClr val="tx1"/>
                </a:solidFill>
              </a:rPr>
              <a:t>and</a:t>
            </a:r>
            <a:r>
              <a:rPr lang="en-US" sz="2800" dirty="0" smtClean="0"/>
              <a:t> </a:t>
            </a:r>
            <a:r>
              <a:rPr lang="en-US" sz="2800" dirty="0" smtClean="0">
                <a:solidFill>
                  <a:srgbClr val="FF0000"/>
                </a:solidFill>
              </a:rPr>
              <a:t>multiplex reverse transcription PCR assays</a:t>
            </a:r>
            <a:r>
              <a:rPr lang="en-US" sz="2800" dirty="0" smtClean="0"/>
              <a:t>.</a:t>
            </a:r>
          </a:p>
          <a:p>
            <a:endParaRPr lang="en-US" dirty="0" smtClean="0"/>
          </a:p>
          <a:p>
            <a:pPr marL="0" indent="0">
              <a:buNone/>
            </a:pPr>
            <a:endParaRPr lang="en-US" dirty="0" smtClean="0"/>
          </a:p>
        </p:txBody>
      </p:sp>
    </p:spTree>
    <p:extLst>
      <p:ext uri="{BB962C8B-B14F-4D97-AF65-F5344CB8AC3E}">
        <p14:creationId xmlns:p14="http://schemas.microsoft.com/office/powerpoint/2010/main" xmlns="" val="4080170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The transgenic approach against virus:</a:t>
            </a:r>
            <a:endParaRPr lang="en-US" dirty="0"/>
          </a:p>
        </p:txBody>
      </p:sp>
      <p:sp>
        <p:nvSpPr>
          <p:cNvPr id="3" name="Content Placeholder 2"/>
          <p:cNvSpPr>
            <a:spLocks noGrp="1"/>
          </p:cNvSpPr>
          <p:nvPr>
            <p:ph idx="1"/>
          </p:nvPr>
        </p:nvSpPr>
        <p:spPr>
          <a:xfrm>
            <a:off x="457200" y="990600"/>
            <a:ext cx="8229600" cy="5562600"/>
          </a:xfrm>
        </p:spPr>
        <p:txBody>
          <a:bodyPr/>
          <a:lstStyle/>
          <a:p>
            <a:pPr marL="0" indent="0">
              <a:buNone/>
            </a:pPr>
            <a:r>
              <a:rPr lang="en-US" dirty="0" smtClean="0">
                <a:solidFill>
                  <a:schemeClr val="tx1"/>
                </a:solidFill>
              </a:rPr>
              <a:t>First and still main, </a:t>
            </a:r>
            <a:r>
              <a:rPr lang="en-US" dirty="0" smtClean="0">
                <a:solidFill>
                  <a:srgbClr val="0070C0"/>
                </a:solidFill>
              </a:rPr>
              <a:t>antiviral approach </a:t>
            </a:r>
            <a:r>
              <a:rPr lang="en-US" dirty="0" smtClean="0">
                <a:solidFill>
                  <a:schemeClr val="tx1"/>
                </a:solidFill>
              </a:rPr>
              <a:t>used, was </a:t>
            </a:r>
            <a:r>
              <a:rPr lang="en-US" dirty="0" smtClean="0">
                <a:solidFill>
                  <a:srgbClr val="FF0000"/>
                </a:solidFill>
              </a:rPr>
              <a:t>pathogenic-derived resistance (PDR), </a:t>
            </a:r>
            <a:r>
              <a:rPr lang="en-US" dirty="0" smtClean="0">
                <a:solidFill>
                  <a:schemeClr val="tx1"/>
                </a:solidFill>
              </a:rPr>
              <a:t>originally known as parasite-derived resistance. In PDR,  </a:t>
            </a:r>
            <a:r>
              <a:rPr lang="en-US" b="1" i="1" dirty="0" smtClean="0">
                <a:solidFill>
                  <a:schemeClr val="accent5">
                    <a:lumMod val="75000"/>
                  </a:schemeClr>
                </a:solidFill>
              </a:rPr>
              <a:t>pathogen genomic seq. are engineered into the host plant genome, </a:t>
            </a:r>
            <a:r>
              <a:rPr lang="en-US" dirty="0" smtClean="0">
                <a:solidFill>
                  <a:schemeClr val="tx1"/>
                </a:solidFill>
              </a:rPr>
              <a:t>seq. may </a:t>
            </a:r>
            <a:r>
              <a:rPr lang="en-US" dirty="0">
                <a:solidFill>
                  <a:schemeClr val="tx1"/>
                </a:solidFill>
              </a:rPr>
              <a:t>be expressed </a:t>
            </a:r>
            <a:r>
              <a:rPr lang="en-US" dirty="0" smtClean="0">
                <a:solidFill>
                  <a:schemeClr val="tx1"/>
                </a:solidFill>
              </a:rPr>
              <a:t>at an inappropriate  time, in inappropriate amount during the infection cycle and induce some form of resistance in the plant.</a:t>
            </a:r>
          </a:p>
          <a:p>
            <a:pPr marL="0" indent="0">
              <a:buNone/>
            </a:pPr>
            <a:endParaRPr lang="en-US" dirty="0" smtClean="0">
              <a:solidFill>
                <a:schemeClr val="tx1"/>
              </a:solidFill>
            </a:endParaRPr>
          </a:p>
          <a:p>
            <a:pPr marL="0" indent="0">
              <a:buNone/>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Mechanism of PDR:</a:t>
            </a:r>
          </a:p>
          <a:p>
            <a:pPr marL="0" indent="0">
              <a:buNone/>
            </a:pPr>
            <a:r>
              <a:rPr lang="en-US" dirty="0" smtClean="0">
                <a:solidFill>
                  <a:schemeClr val="tx1"/>
                </a:solidFill>
              </a:rPr>
              <a:t>The mechanism is varied and complex; </a:t>
            </a:r>
            <a:r>
              <a:rPr lang="en-US" dirty="0" smtClean="0">
                <a:solidFill>
                  <a:srgbClr val="FF0000"/>
                </a:solidFill>
              </a:rPr>
              <a:t>presence of pathogen seq. </a:t>
            </a:r>
            <a:r>
              <a:rPr lang="en-US" dirty="0" smtClean="0">
                <a:solidFill>
                  <a:schemeClr val="tx1"/>
                </a:solidFill>
              </a:rPr>
              <a:t>may directly interfere with the replication of pathogen or may induce some host defense mechanism. </a:t>
            </a:r>
          </a:p>
          <a:p>
            <a:pPr marL="0" indent="0">
              <a:buNone/>
            </a:pPr>
            <a:endParaRPr lang="en-US" dirty="0" smtClean="0">
              <a:solidFill>
                <a:schemeClr val="tx1"/>
              </a:solidFill>
            </a:endParaRPr>
          </a:p>
          <a:p>
            <a:pPr marL="0" indent="0">
              <a:buNone/>
            </a:pPr>
            <a:endParaRPr lang="en-US" dirty="0" smtClean="0"/>
          </a:p>
        </p:txBody>
      </p:sp>
    </p:spTree>
    <p:extLst>
      <p:ext uri="{BB962C8B-B14F-4D97-AF65-F5344CB8AC3E}">
        <p14:creationId xmlns:p14="http://schemas.microsoft.com/office/powerpoint/2010/main" xmlns="" val="13808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rmAutofit/>
          </a:bodyPr>
          <a:lstStyle/>
          <a:p>
            <a:pPr marL="0" indent="0">
              <a:buNone/>
            </a:pPr>
            <a:r>
              <a:rPr lang="en-US" dirty="0">
                <a:solidFill>
                  <a:schemeClr val="tx1"/>
                </a:solidFill>
              </a:rPr>
              <a:t>I</a:t>
            </a:r>
            <a:r>
              <a:rPr lang="en-US" dirty="0" smtClean="0">
                <a:solidFill>
                  <a:schemeClr val="tx1"/>
                </a:solidFill>
              </a:rPr>
              <a:t>nteraction b/w transgenic host plant seq. and invading virus can be categorized into 2 groups:</a:t>
            </a:r>
          </a:p>
          <a:p>
            <a:pPr marL="457200" indent="-457200">
              <a:buFont typeface="+mj-lt"/>
              <a:buAutoNum type="arabicPeriod"/>
            </a:pPr>
            <a:r>
              <a:rPr lang="en-US" dirty="0" smtClean="0">
                <a:solidFill>
                  <a:schemeClr val="tx1"/>
                </a:solidFill>
              </a:rPr>
              <a:t>Interactions involve the synthesis of viral proteins</a:t>
            </a:r>
          </a:p>
          <a:p>
            <a:pPr marL="457200" indent="-457200">
              <a:buFont typeface="+mj-lt"/>
              <a:buAutoNum type="arabicPeriod"/>
            </a:pPr>
            <a:r>
              <a:rPr lang="en-US" dirty="0" smtClean="0">
                <a:solidFill>
                  <a:schemeClr val="tx1"/>
                </a:solidFill>
              </a:rPr>
              <a:t>Interactions involve viral RNA</a:t>
            </a:r>
            <a:endParaRPr lang="en-US" dirty="0">
              <a:solidFill>
                <a:schemeClr val="tx1"/>
              </a:solidFill>
            </a:endParaRPr>
          </a:p>
          <a:p>
            <a:pPr marL="0" indent="0">
              <a:buNone/>
            </a:pPr>
            <a:r>
              <a:rPr lang="en-US" sz="2800" b="1" dirty="0" smtClean="0">
                <a:solidFill>
                  <a:schemeClr val="tx1"/>
                </a:solidFill>
              </a:rPr>
              <a:t>1. Interactions involving viral proteins:</a:t>
            </a:r>
          </a:p>
          <a:p>
            <a:pPr marL="0" indent="0">
              <a:buNone/>
            </a:pPr>
            <a:r>
              <a:rPr lang="en-US" dirty="0" smtClean="0">
                <a:solidFill>
                  <a:schemeClr val="tx1"/>
                </a:solidFill>
              </a:rPr>
              <a:t>The first approach to viral resistance was transgenic expression of CP coding seq.</a:t>
            </a:r>
          </a:p>
          <a:p>
            <a:pPr marL="0" indent="0">
              <a:buNone/>
            </a:pPr>
            <a:r>
              <a:rPr lang="en-US" dirty="0" smtClean="0">
                <a:solidFill>
                  <a:schemeClr val="tx1"/>
                </a:solidFill>
              </a:rPr>
              <a:t>CP mediated resistance was 1</a:t>
            </a:r>
            <a:r>
              <a:rPr lang="en-US" baseline="30000" dirty="0" smtClean="0">
                <a:solidFill>
                  <a:schemeClr val="tx1"/>
                </a:solidFill>
              </a:rPr>
              <a:t>st</a:t>
            </a:r>
            <a:r>
              <a:rPr lang="en-US" dirty="0" smtClean="0">
                <a:solidFill>
                  <a:schemeClr val="tx1"/>
                </a:solidFill>
              </a:rPr>
              <a:t> reported with a TMV</a:t>
            </a:r>
          </a:p>
          <a:p>
            <a:r>
              <a:rPr lang="en-US" dirty="0" smtClean="0">
                <a:solidFill>
                  <a:schemeClr val="tx1"/>
                </a:solidFill>
              </a:rPr>
              <a:t>Imp. features of CP strategy are:</a:t>
            </a:r>
          </a:p>
          <a:p>
            <a:pPr>
              <a:buFont typeface="Wingdings" pitchFamily="2" charset="2"/>
              <a:buChar char="q"/>
            </a:pPr>
            <a:r>
              <a:rPr lang="en-US" dirty="0" smtClean="0">
                <a:solidFill>
                  <a:schemeClr val="tx1"/>
                </a:solidFill>
              </a:rPr>
              <a:t>There is some level of cross protection against related virus.</a:t>
            </a:r>
          </a:p>
          <a:p>
            <a:pPr>
              <a:buFont typeface="Wingdings" pitchFamily="2" charset="2"/>
              <a:buChar char="q"/>
            </a:pPr>
            <a:r>
              <a:rPr lang="en-US" dirty="0" smtClean="0">
                <a:solidFill>
                  <a:schemeClr val="tx1"/>
                </a:solidFill>
              </a:rPr>
              <a:t>In TMV &amp; several other viruses, the level of resistance is related to the level of transgenic CP produced. </a:t>
            </a:r>
          </a:p>
        </p:txBody>
      </p:sp>
    </p:spTree>
    <p:extLst>
      <p:ext uri="{BB962C8B-B14F-4D97-AF65-F5344CB8AC3E}">
        <p14:creationId xmlns:p14="http://schemas.microsoft.com/office/powerpoint/2010/main" xmlns="" val="10385683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rmAutofit fontScale="90000"/>
          </a:bodyPr>
          <a:lstStyle/>
          <a:p>
            <a:r>
              <a:rPr lang="en-US" sz="3100" dirty="0" smtClean="0"/>
              <a:t/>
            </a:r>
            <a:br>
              <a:rPr lang="en-US" sz="3100" dirty="0" smtClean="0"/>
            </a:br>
            <a:r>
              <a:rPr lang="en-US" dirty="0" smtClean="0"/>
              <a:t>Table2: Examples </a:t>
            </a:r>
            <a:r>
              <a:rPr lang="en-US" dirty="0"/>
              <a:t>of CP mediated </a:t>
            </a:r>
            <a:r>
              <a:rPr lang="en-US" dirty="0" smtClean="0"/>
              <a:t>resistance</a:t>
            </a:r>
            <a:r>
              <a:rPr lang="en-US" sz="4000" dirty="0"/>
              <a:t/>
            </a:r>
            <a:br>
              <a:rPr lang="en-US" sz="4000"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738921516"/>
              </p:ext>
            </p:extLst>
          </p:nvPr>
        </p:nvGraphicFramePr>
        <p:xfrm>
          <a:off x="457200" y="1524000"/>
          <a:ext cx="8229600" cy="4206240"/>
        </p:xfrm>
        <a:graphic>
          <a:graphicData uri="http://schemas.openxmlformats.org/drawingml/2006/table">
            <a:tbl>
              <a:tblPr firstRow="1" bandRow="1">
                <a:tableStyleId>{5C22544A-7EE6-4342-B048-85BDC9FD1C3A}</a:tableStyleId>
              </a:tblPr>
              <a:tblGrid>
                <a:gridCol w="1295400"/>
                <a:gridCol w="2895600"/>
                <a:gridCol w="4038600"/>
              </a:tblGrid>
              <a:tr h="609600">
                <a:tc>
                  <a:txBody>
                    <a:bodyPr/>
                    <a:lstStyle/>
                    <a:p>
                      <a:r>
                        <a:rPr lang="en-US" sz="2400" dirty="0" smtClean="0"/>
                        <a:t>Plant</a:t>
                      </a:r>
                      <a:endParaRPr lang="en-US" sz="2400" dirty="0"/>
                    </a:p>
                  </a:txBody>
                  <a:tcPr/>
                </a:tc>
                <a:tc>
                  <a:txBody>
                    <a:bodyPr/>
                    <a:lstStyle/>
                    <a:p>
                      <a:r>
                        <a:rPr lang="en-US" sz="2400" dirty="0" smtClean="0"/>
                        <a:t>Source</a:t>
                      </a:r>
                      <a:r>
                        <a:rPr lang="en-US" sz="2400" baseline="0" dirty="0" smtClean="0"/>
                        <a:t> of CP gene</a:t>
                      </a:r>
                      <a:endParaRPr lang="en-US" sz="2400" dirty="0"/>
                    </a:p>
                  </a:txBody>
                  <a:tcPr/>
                </a:tc>
                <a:tc>
                  <a:txBody>
                    <a:bodyPr/>
                    <a:lstStyle/>
                    <a:p>
                      <a:r>
                        <a:rPr lang="en-US" sz="2400" dirty="0" smtClean="0"/>
                        <a:t>Virus resistance  exhibited  to</a:t>
                      </a:r>
                      <a:endParaRPr lang="en-US" sz="2400" dirty="0"/>
                    </a:p>
                  </a:txBody>
                  <a:tcPr/>
                </a:tc>
              </a:tr>
              <a:tr h="370840">
                <a:tc>
                  <a:txBody>
                    <a:bodyPr/>
                    <a:lstStyle/>
                    <a:p>
                      <a:r>
                        <a:rPr lang="en-US" dirty="0" smtClean="0"/>
                        <a:t>Alfalfa</a:t>
                      </a:r>
                      <a:endParaRPr lang="en-US" dirty="0"/>
                    </a:p>
                  </a:txBody>
                  <a:tcPr/>
                </a:tc>
                <a:tc>
                  <a:txBody>
                    <a:bodyPr/>
                    <a:lstStyle/>
                    <a:p>
                      <a:r>
                        <a:rPr lang="en-US" dirty="0" smtClean="0"/>
                        <a:t>AlMV</a:t>
                      </a:r>
                    </a:p>
                    <a:p>
                      <a:r>
                        <a:rPr lang="en-US" dirty="0" smtClean="0"/>
                        <a:t>(Alfalfa mosaic</a:t>
                      </a:r>
                      <a:r>
                        <a:rPr lang="en-US" baseline="0" dirty="0" smtClean="0"/>
                        <a:t> virus)</a:t>
                      </a:r>
                      <a:endParaRPr lang="en-US" dirty="0"/>
                    </a:p>
                  </a:txBody>
                  <a:tcPr/>
                </a:tc>
                <a:tc>
                  <a:txBody>
                    <a:bodyPr/>
                    <a:lstStyle/>
                    <a:p>
                      <a:r>
                        <a:rPr lang="en-US" dirty="0" smtClean="0"/>
                        <a:t>AlMV</a:t>
                      </a:r>
                      <a:endParaRPr lang="en-US" dirty="0"/>
                    </a:p>
                  </a:txBody>
                  <a:tcPr/>
                </a:tc>
              </a:tr>
              <a:tr h="370840">
                <a:tc>
                  <a:txBody>
                    <a:bodyPr/>
                    <a:lstStyle/>
                    <a:p>
                      <a:r>
                        <a:rPr lang="en-US" dirty="0" smtClean="0"/>
                        <a:t>Citrus</a:t>
                      </a:r>
                      <a:endParaRPr lang="en-US" dirty="0"/>
                    </a:p>
                  </a:txBody>
                  <a:tcPr/>
                </a:tc>
                <a:tc>
                  <a:txBody>
                    <a:bodyPr/>
                    <a:lstStyle/>
                    <a:p>
                      <a:r>
                        <a:rPr lang="en-US" dirty="0" smtClean="0"/>
                        <a:t>CTV</a:t>
                      </a:r>
                    </a:p>
                    <a:p>
                      <a:r>
                        <a:rPr lang="en-US" dirty="0" smtClean="0"/>
                        <a:t>(Citrus mosaic</a:t>
                      </a:r>
                      <a:r>
                        <a:rPr lang="en-US" baseline="0" dirty="0" smtClean="0"/>
                        <a:t> virus)</a:t>
                      </a:r>
                      <a:endParaRPr lang="en-US" dirty="0"/>
                    </a:p>
                  </a:txBody>
                  <a:tcPr/>
                </a:tc>
                <a:tc>
                  <a:txBody>
                    <a:bodyPr/>
                    <a:lstStyle/>
                    <a:p>
                      <a:r>
                        <a:rPr lang="en-US" dirty="0" smtClean="0"/>
                        <a:t>CTV</a:t>
                      </a:r>
                      <a:endParaRPr lang="en-US" dirty="0"/>
                    </a:p>
                  </a:txBody>
                  <a:tcPr/>
                </a:tc>
              </a:tr>
              <a:tr h="370840">
                <a:tc>
                  <a:txBody>
                    <a:bodyPr/>
                    <a:lstStyle/>
                    <a:p>
                      <a:r>
                        <a:rPr lang="en-US" dirty="0" smtClean="0"/>
                        <a:t>Potato</a:t>
                      </a:r>
                      <a:endParaRPr lang="en-US" dirty="0"/>
                    </a:p>
                  </a:txBody>
                  <a:tcPr/>
                </a:tc>
                <a:tc>
                  <a:txBody>
                    <a:bodyPr/>
                    <a:lstStyle/>
                    <a:p>
                      <a:r>
                        <a:rPr lang="en-US" dirty="0" smtClean="0"/>
                        <a:t>PVX (potato virus</a:t>
                      </a:r>
                      <a:r>
                        <a:rPr lang="en-US" baseline="0" dirty="0" smtClean="0"/>
                        <a:t> X)</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PVY (potato virus</a:t>
                      </a:r>
                      <a:r>
                        <a:rPr lang="en-US" baseline="0" dirty="0" smtClean="0"/>
                        <a:t> Y)</a:t>
                      </a:r>
                      <a:endParaRPr lang="en-US" dirty="0" smtClean="0"/>
                    </a:p>
                    <a:p>
                      <a:r>
                        <a:rPr lang="en-US" dirty="0" smtClean="0"/>
                        <a:t>PLRV (potato</a:t>
                      </a:r>
                      <a:r>
                        <a:rPr lang="en-US" baseline="0" dirty="0" smtClean="0"/>
                        <a:t> leaf roll virus)</a:t>
                      </a:r>
                      <a:endParaRPr lang="en-US" dirty="0"/>
                    </a:p>
                  </a:txBody>
                  <a:tcPr/>
                </a:tc>
                <a:tc>
                  <a:txBody>
                    <a:bodyPr/>
                    <a:lstStyle/>
                    <a:p>
                      <a:r>
                        <a:rPr lang="en-US" dirty="0" smtClean="0"/>
                        <a:t>PVX, PVY</a:t>
                      </a:r>
                    </a:p>
                    <a:p>
                      <a:r>
                        <a:rPr lang="en-US" dirty="0" smtClean="0"/>
                        <a:t>PVY</a:t>
                      </a:r>
                    </a:p>
                    <a:p>
                      <a:r>
                        <a:rPr lang="en-US" dirty="0" smtClean="0"/>
                        <a:t>PLRV</a:t>
                      </a:r>
                      <a:endParaRPr lang="en-US" dirty="0"/>
                    </a:p>
                  </a:txBody>
                  <a:tcPr/>
                </a:tc>
              </a:tr>
              <a:tr h="370840">
                <a:tc>
                  <a:txBody>
                    <a:bodyPr/>
                    <a:lstStyle/>
                    <a:p>
                      <a:r>
                        <a:rPr lang="en-US" dirty="0" smtClean="0"/>
                        <a:t>Tobacco</a:t>
                      </a:r>
                      <a:endParaRPr lang="en-US" dirty="0"/>
                    </a:p>
                  </a:txBody>
                  <a:tcPr/>
                </a:tc>
                <a:tc>
                  <a:txBody>
                    <a:bodyPr/>
                    <a:lstStyle/>
                    <a:p>
                      <a:r>
                        <a:rPr lang="en-US" dirty="0" smtClean="0"/>
                        <a:t>TMV (tobacco mosaic virus)</a:t>
                      </a:r>
                    </a:p>
                    <a:p>
                      <a:endParaRPr lang="en-US" dirty="0"/>
                    </a:p>
                  </a:txBody>
                  <a:tcPr/>
                </a:tc>
                <a:tc>
                  <a:txBody>
                    <a:bodyPr/>
                    <a:lstStyle/>
                    <a:p>
                      <a:r>
                        <a:rPr lang="en-US" dirty="0" smtClean="0"/>
                        <a:t>TMV, PVY, AIMV.</a:t>
                      </a:r>
                    </a:p>
                  </a:txBody>
                  <a:tcPr/>
                </a:tc>
              </a:tr>
            </a:tbl>
          </a:graphicData>
        </a:graphic>
      </p:graphicFrame>
    </p:spTree>
    <p:extLst>
      <p:ext uri="{BB962C8B-B14F-4D97-AF65-F5344CB8AC3E}">
        <p14:creationId xmlns:p14="http://schemas.microsoft.com/office/powerpoint/2010/main" xmlns="" val="3471162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86800" cy="6096000"/>
          </a:xfrm>
        </p:spPr>
        <p:txBody>
          <a:bodyPr>
            <a:noAutofit/>
          </a:bodyPr>
          <a:lstStyle/>
          <a:p>
            <a:pPr marL="0" indent="0">
              <a:buNone/>
            </a:pPr>
            <a:r>
              <a:rPr lang="en-US" dirty="0">
                <a:solidFill>
                  <a:schemeClr val="tx1"/>
                </a:solidFill>
              </a:rPr>
              <a:t>Much of the  work with TMV i</a:t>
            </a:r>
            <a:r>
              <a:rPr lang="en-US" dirty="0" smtClean="0">
                <a:solidFill>
                  <a:schemeClr val="tx1"/>
                </a:solidFill>
              </a:rPr>
              <a:t>s </a:t>
            </a:r>
            <a:r>
              <a:rPr lang="en-US" dirty="0">
                <a:solidFill>
                  <a:schemeClr val="tx1"/>
                </a:solidFill>
              </a:rPr>
              <a:t>focused on understanding </a:t>
            </a:r>
            <a:r>
              <a:rPr lang="en-US" dirty="0" smtClean="0">
                <a:solidFill>
                  <a:schemeClr val="tx1"/>
                </a:solidFill>
              </a:rPr>
              <a:t>mechanism </a:t>
            </a:r>
            <a:r>
              <a:rPr lang="en-US" dirty="0">
                <a:solidFill>
                  <a:schemeClr val="tx1"/>
                </a:solidFill>
              </a:rPr>
              <a:t>of </a:t>
            </a:r>
            <a:r>
              <a:rPr lang="en-US" dirty="0">
                <a:solidFill>
                  <a:srgbClr val="FF0000"/>
                </a:solidFill>
              </a:rPr>
              <a:t>TMV CP-mediated resistance (</a:t>
            </a:r>
            <a:r>
              <a:rPr lang="en-US" dirty="0" smtClean="0">
                <a:solidFill>
                  <a:srgbClr val="FF0000"/>
                </a:solidFill>
              </a:rPr>
              <a:t>CPMR)  </a:t>
            </a:r>
            <a:r>
              <a:rPr lang="en-US" dirty="0">
                <a:solidFill>
                  <a:schemeClr val="tx1"/>
                </a:solidFill>
              </a:rPr>
              <a:t>a</a:t>
            </a:r>
            <a:r>
              <a:rPr lang="en-US" dirty="0" smtClean="0">
                <a:solidFill>
                  <a:schemeClr val="tx1"/>
                </a:solidFill>
              </a:rPr>
              <a:t>nd showed that:</a:t>
            </a:r>
            <a:endParaRPr lang="en-US" dirty="0">
              <a:solidFill>
                <a:schemeClr val="tx1"/>
              </a:solidFill>
            </a:endParaRPr>
          </a:p>
          <a:p>
            <a:pPr>
              <a:buFont typeface="Wingdings" pitchFamily="2" charset="2"/>
              <a:buChar char="§"/>
            </a:pPr>
            <a:r>
              <a:rPr lang="en-US" dirty="0">
                <a:solidFill>
                  <a:schemeClr val="tx1"/>
                </a:solidFill>
              </a:rPr>
              <a:t>I</a:t>
            </a:r>
            <a:r>
              <a:rPr lang="en-US" b="1" dirty="0" smtClean="0">
                <a:solidFill>
                  <a:schemeClr val="tx1"/>
                </a:solidFill>
              </a:rPr>
              <a:t>ncreased </a:t>
            </a:r>
            <a:r>
              <a:rPr lang="en-US" b="1" dirty="0">
                <a:solidFill>
                  <a:schemeClr val="tx1"/>
                </a:solidFill>
              </a:rPr>
              <a:t>CP stability in transgenic plants</a:t>
            </a:r>
            <a:r>
              <a:rPr lang="en-US" dirty="0">
                <a:solidFill>
                  <a:schemeClr val="tx1"/>
                </a:solidFill>
              </a:rPr>
              <a:t>, </a:t>
            </a:r>
            <a:r>
              <a:rPr lang="en-US" dirty="0" smtClean="0">
                <a:solidFill>
                  <a:schemeClr val="tx1"/>
                </a:solidFill>
              </a:rPr>
              <a:t>induce </a:t>
            </a:r>
            <a:r>
              <a:rPr lang="en-US" dirty="0">
                <a:solidFill>
                  <a:schemeClr val="tx1"/>
                </a:solidFill>
              </a:rPr>
              <a:t>an </a:t>
            </a:r>
            <a:r>
              <a:rPr lang="en-US" b="1" dirty="0">
                <a:solidFill>
                  <a:schemeClr val="tx1"/>
                </a:solidFill>
              </a:rPr>
              <a:t>increase in CPMR </a:t>
            </a:r>
            <a:r>
              <a:rPr lang="en-US" dirty="0">
                <a:solidFill>
                  <a:schemeClr val="tx1"/>
                </a:solidFill>
              </a:rPr>
              <a:t>when </a:t>
            </a:r>
            <a:r>
              <a:rPr lang="en-US" dirty="0" smtClean="0">
                <a:solidFill>
                  <a:schemeClr val="tx1"/>
                </a:solidFill>
              </a:rPr>
              <a:t>interact </a:t>
            </a:r>
            <a:r>
              <a:rPr lang="en-US" dirty="0">
                <a:solidFill>
                  <a:schemeClr val="tx1"/>
                </a:solidFill>
              </a:rPr>
              <a:t>with virus particles.</a:t>
            </a:r>
          </a:p>
          <a:p>
            <a:pPr>
              <a:buFont typeface="Wingdings" pitchFamily="2" charset="2"/>
              <a:buChar char="§"/>
            </a:pPr>
            <a:r>
              <a:rPr lang="en-US" dirty="0">
                <a:solidFill>
                  <a:schemeClr val="tx1"/>
                </a:solidFill>
              </a:rPr>
              <a:t>It is proposed that CP was actively </a:t>
            </a:r>
            <a:r>
              <a:rPr lang="en-US" dirty="0" smtClean="0">
                <a:solidFill>
                  <a:schemeClr val="tx1"/>
                </a:solidFill>
              </a:rPr>
              <a:t>inhibit </a:t>
            </a:r>
            <a:r>
              <a:rPr lang="en-US" dirty="0">
                <a:solidFill>
                  <a:schemeClr val="tx1"/>
                </a:solidFill>
              </a:rPr>
              <a:t>the </a:t>
            </a:r>
            <a:r>
              <a:rPr lang="en-US" dirty="0" err="1">
                <a:solidFill>
                  <a:schemeClr val="tx1"/>
                </a:solidFill>
              </a:rPr>
              <a:t>uncoating</a:t>
            </a:r>
            <a:r>
              <a:rPr lang="en-US" dirty="0">
                <a:solidFill>
                  <a:schemeClr val="tx1"/>
                </a:solidFill>
              </a:rPr>
              <a:t> of infecting virus, so </a:t>
            </a:r>
            <a:r>
              <a:rPr lang="en-US" b="1" dirty="0" smtClean="0">
                <a:solidFill>
                  <a:schemeClr val="tx1"/>
                </a:solidFill>
              </a:rPr>
              <a:t>prevent </a:t>
            </a:r>
            <a:r>
              <a:rPr lang="en-US" b="1" dirty="0">
                <a:solidFill>
                  <a:schemeClr val="tx1"/>
                </a:solidFill>
              </a:rPr>
              <a:t>translation &amp; </a:t>
            </a:r>
            <a:r>
              <a:rPr lang="en-US" b="1" dirty="0" smtClean="0">
                <a:solidFill>
                  <a:schemeClr val="tx1"/>
                </a:solidFill>
              </a:rPr>
              <a:t>replication</a:t>
            </a:r>
            <a:r>
              <a:rPr lang="en-US" dirty="0" smtClean="0">
                <a:solidFill>
                  <a:schemeClr val="tx1"/>
                </a:solidFill>
              </a:rPr>
              <a:t>.</a:t>
            </a:r>
            <a:r>
              <a:rPr lang="en-US" dirty="0">
                <a:solidFill>
                  <a:schemeClr val="tx1"/>
                </a:solidFill>
              </a:rPr>
              <a:t> </a:t>
            </a:r>
            <a:r>
              <a:rPr lang="en-US" dirty="0" smtClean="0">
                <a:solidFill>
                  <a:schemeClr val="tx1"/>
                </a:solidFill>
              </a:rPr>
              <a:t>CP may interfere with the spread of some viruses.</a:t>
            </a:r>
          </a:p>
          <a:p>
            <a:pPr>
              <a:buFont typeface="Wingdings" pitchFamily="2" charset="2"/>
              <a:buChar char="§"/>
            </a:pPr>
            <a:r>
              <a:rPr lang="en-US" dirty="0" smtClean="0">
                <a:solidFill>
                  <a:schemeClr val="tx1"/>
                </a:solidFill>
              </a:rPr>
              <a:t>In addition transgenic TMV CP did not stop infection when plants were challenged with naked TMV RNA (without protein coat).</a:t>
            </a:r>
          </a:p>
          <a:p>
            <a:pPr marL="0" indent="0">
              <a:buNone/>
            </a:pPr>
            <a:r>
              <a:rPr lang="en-US" dirty="0" smtClean="0">
                <a:solidFill>
                  <a:schemeClr val="tx1"/>
                </a:solidFill>
              </a:rPr>
              <a:t>In some cases </a:t>
            </a:r>
            <a:r>
              <a:rPr lang="en-US" b="1" dirty="0" smtClean="0">
                <a:solidFill>
                  <a:schemeClr val="accent2">
                    <a:lumMod val="75000"/>
                  </a:schemeClr>
                </a:solidFill>
              </a:rPr>
              <a:t>other viral proteins </a:t>
            </a:r>
            <a:r>
              <a:rPr lang="en-US" dirty="0" smtClean="0">
                <a:solidFill>
                  <a:schemeClr val="tx1"/>
                </a:solidFill>
              </a:rPr>
              <a:t>(other than CP) are used.  Such as genes for replication related proteins like </a:t>
            </a:r>
            <a:r>
              <a:rPr lang="en-US" b="1" dirty="0" smtClean="0">
                <a:solidFill>
                  <a:schemeClr val="accent2">
                    <a:lumMod val="75000"/>
                  </a:schemeClr>
                </a:solidFill>
              </a:rPr>
              <a:t>replicase</a:t>
            </a:r>
            <a:r>
              <a:rPr lang="en-US" dirty="0" smtClean="0">
                <a:solidFill>
                  <a:schemeClr val="tx1"/>
                </a:solidFill>
              </a:rPr>
              <a:t>. </a:t>
            </a:r>
          </a:p>
          <a:p>
            <a:pPr marL="0" indent="0">
              <a:buNone/>
            </a:pPr>
            <a:r>
              <a:rPr lang="en-US" b="1" dirty="0" smtClean="0">
                <a:solidFill>
                  <a:schemeClr val="tx1"/>
                </a:solidFill>
              </a:rPr>
              <a:t>Example</a:t>
            </a:r>
            <a:r>
              <a:rPr lang="en-US" dirty="0" smtClean="0">
                <a:solidFill>
                  <a:schemeClr val="tx1"/>
                </a:solidFill>
              </a:rPr>
              <a:t>: Potato plants contain </a:t>
            </a:r>
            <a:r>
              <a:rPr lang="en-US" b="1" dirty="0" smtClean="0">
                <a:solidFill>
                  <a:srgbClr val="FF0000"/>
                </a:solidFill>
              </a:rPr>
              <a:t>Rep proteins </a:t>
            </a:r>
            <a:r>
              <a:rPr lang="en-US" dirty="0" smtClean="0">
                <a:solidFill>
                  <a:schemeClr val="tx1"/>
                </a:solidFill>
              </a:rPr>
              <a:t>show resistance and now have been commercialized. </a:t>
            </a:r>
          </a:p>
        </p:txBody>
      </p:sp>
    </p:spTree>
    <p:extLst>
      <p:ext uri="{BB962C8B-B14F-4D97-AF65-F5344CB8AC3E}">
        <p14:creationId xmlns:p14="http://schemas.microsoft.com/office/powerpoint/2010/main" xmlns="" val="1121906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Expression Strategies to improve </a:t>
            </a:r>
            <a:r>
              <a:rPr lang="en-US" dirty="0" smtClean="0">
                <a:solidFill>
                  <a:srgbClr val="FF0000"/>
                </a:solidFill>
              </a:rPr>
              <a:t>resistance</a:t>
            </a:r>
            <a:r>
              <a:rPr lang="en-US" dirty="0">
                <a:solidFill>
                  <a:srgbClr val="FF0000"/>
                </a:solidFill>
              </a:rPr>
              <a:t>:</a:t>
            </a:r>
            <a:r>
              <a:rPr lang="en-US" dirty="0"/>
              <a:t/>
            </a:r>
            <a:br>
              <a:rPr lang="en-US" dirty="0"/>
            </a:br>
            <a:endParaRPr lang="en-US" dirty="0"/>
          </a:p>
        </p:txBody>
      </p:sp>
      <p:sp>
        <p:nvSpPr>
          <p:cNvPr id="3" name="Content Placeholder 2"/>
          <p:cNvSpPr>
            <a:spLocks noGrp="1"/>
          </p:cNvSpPr>
          <p:nvPr>
            <p:ph idx="1"/>
          </p:nvPr>
        </p:nvSpPr>
        <p:spPr>
          <a:xfrm>
            <a:off x="152400" y="990600"/>
            <a:ext cx="8686800" cy="5715000"/>
          </a:xfrm>
        </p:spPr>
        <p:txBody>
          <a:bodyPr>
            <a:normAutofit/>
          </a:bodyPr>
          <a:lstStyle/>
          <a:p>
            <a:pPr marL="0" indent="0">
              <a:buNone/>
            </a:pPr>
            <a:r>
              <a:rPr lang="en-US" dirty="0">
                <a:solidFill>
                  <a:schemeClr val="tx1"/>
                </a:solidFill>
              </a:rPr>
              <a:t>T</a:t>
            </a:r>
            <a:r>
              <a:rPr lang="en-US" dirty="0" smtClean="0">
                <a:solidFill>
                  <a:schemeClr val="tx1"/>
                </a:solidFill>
              </a:rPr>
              <a:t>o improve resistance against viral infection the CP gene </a:t>
            </a:r>
            <a:r>
              <a:rPr lang="en-US" dirty="0">
                <a:solidFill>
                  <a:schemeClr val="tx1"/>
                </a:solidFill>
              </a:rPr>
              <a:t>i</a:t>
            </a:r>
            <a:r>
              <a:rPr lang="en-US" dirty="0" smtClean="0">
                <a:solidFill>
                  <a:schemeClr val="tx1"/>
                </a:solidFill>
              </a:rPr>
              <a:t>s linked to specific promoters to </a:t>
            </a:r>
            <a:r>
              <a:rPr lang="en-US" dirty="0" smtClean="0">
                <a:solidFill>
                  <a:srgbClr val="FF0000"/>
                </a:solidFill>
              </a:rPr>
              <a:t>show expression </a:t>
            </a:r>
            <a:r>
              <a:rPr lang="en-US" dirty="0" smtClean="0">
                <a:solidFill>
                  <a:schemeClr val="tx1"/>
                </a:solidFill>
              </a:rPr>
              <a:t>in  transgenic plants.</a:t>
            </a:r>
          </a:p>
          <a:p>
            <a:pPr marL="0" indent="0">
              <a:buNone/>
            </a:pPr>
            <a:r>
              <a:rPr lang="en-US" b="1" dirty="0" smtClean="0">
                <a:solidFill>
                  <a:schemeClr val="tx1"/>
                </a:solidFill>
              </a:rPr>
              <a:t>Example</a:t>
            </a:r>
            <a:r>
              <a:rPr lang="en-US" dirty="0" smtClean="0">
                <a:solidFill>
                  <a:schemeClr val="tx1"/>
                </a:solidFill>
              </a:rPr>
              <a:t>: </a:t>
            </a:r>
            <a:r>
              <a:rPr lang="en-US" b="1" dirty="0" smtClean="0">
                <a:solidFill>
                  <a:schemeClr val="tx1"/>
                </a:solidFill>
              </a:rPr>
              <a:t>A</a:t>
            </a:r>
            <a:r>
              <a:rPr lang="en-US" b="1" dirty="0" smtClean="0">
                <a:solidFill>
                  <a:schemeClr val="accent5">
                    <a:lumMod val="75000"/>
                  </a:schemeClr>
                </a:solidFill>
              </a:rPr>
              <a:t> PLCV (potato leaf roll virus) replicase gene </a:t>
            </a:r>
            <a:r>
              <a:rPr lang="en-US" dirty="0" smtClean="0">
                <a:solidFill>
                  <a:schemeClr val="tx1"/>
                </a:solidFill>
              </a:rPr>
              <a:t>has been linked to either a </a:t>
            </a:r>
            <a:r>
              <a:rPr lang="en-US" b="1" dirty="0" smtClean="0">
                <a:solidFill>
                  <a:schemeClr val="accent2">
                    <a:lumMod val="75000"/>
                  </a:schemeClr>
                </a:solidFill>
              </a:rPr>
              <a:t>35s promoter </a:t>
            </a:r>
            <a:r>
              <a:rPr lang="en-US" dirty="0" smtClean="0">
                <a:solidFill>
                  <a:schemeClr val="tx1"/>
                </a:solidFill>
              </a:rPr>
              <a:t>&amp; introduced into potato.</a:t>
            </a:r>
          </a:p>
          <a:p>
            <a:pPr marL="0" indent="0">
              <a:buNone/>
            </a:pPr>
            <a:r>
              <a:rPr lang="en-US" sz="3200" b="1" dirty="0" smtClean="0">
                <a:solidFill>
                  <a:schemeClr val="tx1"/>
                </a:solidFill>
              </a:rPr>
              <a:t>2. Interactions </a:t>
            </a:r>
            <a:r>
              <a:rPr lang="en-US" sz="3200" b="1" dirty="0">
                <a:solidFill>
                  <a:schemeClr val="tx1"/>
                </a:solidFill>
              </a:rPr>
              <a:t>involve viral </a:t>
            </a:r>
            <a:r>
              <a:rPr lang="en-US" sz="3200" b="1" dirty="0" smtClean="0">
                <a:solidFill>
                  <a:schemeClr val="tx1"/>
                </a:solidFill>
              </a:rPr>
              <a:t>RNA:</a:t>
            </a:r>
            <a:endParaRPr lang="en-US" sz="3200" b="1" dirty="0" smtClean="0">
              <a:ln w="18415" cmpd="sng">
                <a:solidFill>
                  <a:srgbClr val="FFFFFF"/>
                </a:solidFill>
                <a:prstDash val="solid"/>
              </a:ln>
              <a:solidFill>
                <a:srgbClr val="FF0000"/>
              </a:solidFill>
              <a:effectLst>
                <a:outerShdw blurRad="63500" dir="3600000" algn="tl" rotWithShape="0">
                  <a:srgbClr val="000000">
                    <a:alpha val="70000"/>
                  </a:srgbClr>
                </a:outerShdw>
              </a:effectLst>
            </a:endParaRPr>
          </a:p>
          <a:p>
            <a:pPr marL="0" indent="0">
              <a:buNone/>
            </a:pPr>
            <a:r>
              <a:rPr lang="en-US" dirty="0" smtClean="0">
                <a:solidFill>
                  <a:schemeClr val="tx1"/>
                </a:solidFill>
              </a:rPr>
              <a:t>Several approaches developed that do not require protein synthesis (translation), including </a:t>
            </a:r>
          </a:p>
          <a:p>
            <a:pPr marL="0" indent="0">
              <a:buNone/>
            </a:pPr>
            <a:r>
              <a:rPr lang="en-US" dirty="0" smtClean="0">
                <a:solidFill>
                  <a:schemeClr val="tx1"/>
                </a:solidFill>
              </a:rPr>
              <a:t>satellite RNAs, </a:t>
            </a:r>
          </a:p>
          <a:p>
            <a:pPr marL="0" indent="0">
              <a:buNone/>
            </a:pPr>
            <a:r>
              <a:rPr lang="en-US" dirty="0" smtClean="0">
                <a:solidFill>
                  <a:schemeClr val="tx1"/>
                </a:solidFill>
              </a:rPr>
              <a:t>antisense RNA, </a:t>
            </a:r>
          </a:p>
          <a:p>
            <a:pPr marL="0" indent="0">
              <a:buNone/>
            </a:pPr>
            <a:r>
              <a:rPr lang="en-US" dirty="0" smtClean="0">
                <a:solidFill>
                  <a:schemeClr val="tx1"/>
                </a:solidFill>
              </a:rPr>
              <a:t>ribozyme technologies </a:t>
            </a:r>
          </a:p>
          <a:p>
            <a:pPr marL="0" indent="0">
              <a:buNone/>
            </a:pPr>
            <a:r>
              <a:rPr lang="en-US" dirty="0" smtClean="0">
                <a:solidFill>
                  <a:schemeClr val="tx1"/>
                </a:solidFill>
              </a:rPr>
              <a:t>and gene silencing</a:t>
            </a:r>
            <a:r>
              <a:rPr lang="en-US" dirty="0">
                <a:solidFill>
                  <a:schemeClr val="tx1"/>
                </a:solidFill>
              </a:rPr>
              <a:t>.</a:t>
            </a:r>
          </a:p>
        </p:txBody>
      </p:sp>
    </p:spTree>
    <p:extLst>
      <p:ext uri="{BB962C8B-B14F-4D97-AF65-F5344CB8AC3E}">
        <p14:creationId xmlns:p14="http://schemas.microsoft.com/office/powerpoint/2010/main" xmlns="" val="869768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lstStyle/>
          <a:p>
            <a:r>
              <a:rPr lang="en-US" spc="0" dirty="0" smtClean="0">
                <a:ln w="17780" cmpd="sng">
                  <a:solidFill>
                    <a:srgbClr val="FFFFFF"/>
                  </a:solidFill>
                  <a:prstDash val="solid"/>
                  <a:miter lim="800000"/>
                </a:ln>
                <a:solidFill>
                  <a:schemeClr val="tx2">
                    <a:lumMod val="75000"/>
                    <a:lumOff val="25000"/>
                  </a:schemeClr>
                </a:solidFill>
                <a:effectLst>
                  <a:outerShdw blurRad="50800" algn="tl" rotWithShape="0">
                    <a:srgbClr val="000000"/>
                  </a:outerShdw>
                </a:effectLst>
              </a:rPr>
              <a:t>1.Satellite sequences:</a:t>
            </a:r>
            <a:endParaRPr lang="en-US" spc="0" dirty="0">
              <a:ln w="17780" cmpd="sng">
                <a:solidFill>
                  <a:srgbClr val="FFFFFF"/>
                </a:solidFill>
                <a:prstDash val="solid"/>
                <a:miter lim="800000"/>
              </a:ln>
              <a:solidFill>
                <a:schemeClr val="tx2">
                  <a:lumMod val="75000"/>
                  <a:lumOff val="25000"/>
                </a:schemeClr>
              </a:solidFill>
              <a:effectLst>
                <a:outerShdw blurRad="50800" algn="tl" rotWithShape="0">
                  <a:srgbClr val="000000"/>
                </a:outerShdw>
              </a:effectLst>
            </a:endParaRPr>
          </a:p>
        </p:txBody>
      </p:sp>
      <p:sp>
        <p:nvSpPr>
          <p:cNvPr id="3" name="Content Placeholder 2"/>
          <p:cNvSpPr>
            <a:spLocks noGrp="1"/>
          </p:cNvSpPr>
          <p:nvPr>
            <p:ph idx="1"/>
          </p:nvPr>
        </p:nvSpPr>
        <p:spPr>
          <a:xfrm>
            <a:off x="457200" y="914400"/>
            <a:ext cx="8382000" cy="5791200"/>
          </a:xfrm>
          <a:noFill/>
          <a:ln>
            <a:noFill/>
          </a:ln>
          <a:effectLst>
            <a:innerShdw blurRad="63500" dist="50800" dir="5400000">
              <a:prstClr val="black">
                <a:alpha val="50000"/>
              </a:prstClr>
            </a:innerShdw>
          </a:effectLst>
        </p:spPr>
        <p:txBody>
          <a:bodyPr>
            <a:normAutofit fontScale="92500"/>
          </a:bodyPr>
          <a:lstStyle/>
          <a:p>
            <a:pPr marL="0" indent="0">
              <a:buNone/>
            </a:pPr>
            <a:r>
              <a:rPr lang="en-US" dirty="0" smtClean="0">
                <a:solidFill>
                  <a:schemeClr val="tx1"/>
                </a:solidFill>
              </a:rPr>
              <a:t>Plant viral satellite RNAs are small RNA molecules that are associated with a specific virus &amp; unable to multiply in host cells without the presence of specific helper virus. </a:t>
            </a:r>
          </a:p>
          <a:p>
            <a:pPr marL="0" indent="0">
              <a:buNone/>
            </a:pPr>
            <a:r>
              <a:rPr lang="en-US" dirty="0" smtClean="0">
                <a:solidFill>
                  <a:schemeClr val="tx1"/>
                </a:solidFill>
              </a:rPr>
              <a:t>The satellite is not required for virus replication but may affect disease symptoms.</a:t>
            </a:r>
          </a:p>
          <a:p>
            <a:pPr marL="0" indent="0">
              <a:buNone/>
            </a:pPr>
            <a:r>
              <a:rPr lang="en-US" dirty="0" smtClean="0">
                <a:solidFill>
                  <a:schemeClr val="tx1"/>
                </a:solidFill>
              </a:rPr>
              <a:t>In many cases,  its presence may reduce the effect of the virus. Such as transgenic tomato and tobacco plants expressing </a:t>
            </a:r>
            <a:r>
              <a:rPr lang="en-US" dirty="0">
                <a:solidFill>
                  <a:schemeClr val="tx1"/>
                </a:solidFill>
              </a:rPr>
              <a:t>cucumber mosaic virus </a:t>
            </a:r>
            <a:r>
              <a:rPr lang="en-US" dirty="0" smtClean="0">
                <a:solidFill>
                  <a:schemeClr val="tx1"/>
                </a:solidFill>
              </a:rPr>
              <a:t>(CMV) satellite RNA and some reduction in disease was found.  </a:t>
            </a:r>
          </a:p>
          <a:p>
            <a:pPr marL="0" indent="0">
              <a:buNone/>
            </a:pPr>
            <a:r>
              <a:rPr lang="en-US" sz="2800" b="1" dirty="0" smtClean="0">
                <a:ln w="17780" cmpd="sng">
                  <a:solidFill>
                    <a:schemeClr val="accent1">
                      <a:tint val="3000"/>
                    </a:schemeClr>
                  </a:solidFill>
                  <a:prstDash val="solid"/>
                  <a:miter lim="800000"/>
                </a:ln>
                <a:solidFill>
                  <a:schemeClr val="tx2">
                    <a:lumMod val="75000"/>
                    <a:lumOff val="25000"/>
                  </a:schemeClr>
                </a:solidFill>
                <a:effectLst>
                  <a:outerShdw blurRad="55000" dist="50800" dir="5400000" algn="tl">
                    <a:srgbClr val="000000">
                      <a:alpha val="33000"/>
                    </a:srgbClr>
                  </a:outerShdw>
                </a:effectLst>
              </a:rPr>
              <a:t>2. Antisense RNA and ribozymes:</a:t>
            </a:r>
          </a:p>
          <a:p>
            <a:pPr marL="0" indent="0">
              <a:buNone/>
            </a:pPr>
            <a:r>
              <a:rPr lang="en-US" dirty="0" smtClean="0">
                <a:solidFill>
                  <a:schemeClr val="tx1"/>
                </a:solidFill>
              </a:rPr>
              <a:t>Another strategy is the use of antisense RNA approaches. To produce an antisense-mediated resistance to viral disease in transgenic plants, </a:t>
            </a:r>
            <a:r>
              <a:rPr lang="en-US" b="1" dirty="0" smtClean="0">
                <a:solidFill>
                  <a:schemeClr val="tx1"/>
                </a:solidFill>
              </a:rPr>
              <a:t>constructs</a:t>
            </a:r>
            <a:r>
              <a:rPr lang="en-US" dirty="0" smtClean="0">
                <a:solidFill>
                  <a:schemeClr val="tx1"/>
                </a:solidFill>
              </a:rPr>
              <a:t> are designed that </a:t>
            </a:r>
            <a:r>
              <a:rPr lang="en-US" dirty="0" smtClean="0">
                <a:solidFill>
                  <a:srgbClr val="FF0000"/>
                </a:solidFill>
              </a:rPr>
              <a:t>express a negative sense RNA molecule </a:t>
            </a:r>
            <a:r>
              <a:rPr lang="en-US" dirty="0" smtClean="0">
                <a:solidFill>
                  <a:schemeClr val="tx1"/>
                </a:solidFill>
              </a:rPr>
              <a:t>that hybridize with infecting virus positive sense RNA sequence.</a:t>
            </a:r>
            <a:endParaRPr lang="en-US" spc="50" dirty="0" smtClean="0">
              <a:ln w="12700" cmpd="sng">
                <a:solidFill>
                  <a:schemeClr val="accent6">
                    <a:satMod val="120000"/>
                    <a:shade val="80000"/>
                  </a:schemeClr>
                </a:solidFill>
                <a:prstDash val="solid"/>
              </a:ln>
              <a:solidFill>
                <a:schemeClr val="tx1"/>
              </a:solidFill>
              <a:effectLst>
                <a:glow rad="53100">
                  <a:schemeClr val="accent6">
                    <a:satMod val="180000"/>
                    <a:alpha val="30000"/>
                  </a:schemeClr>
                </a:glow>
              </a:effectLst>
            </a:endParaRPr>
          </a:p>
        </p:txBody>
      </p:sp>
    </p:spTree>
    <p:extLst>
      <p:ext uri="{BB962C8B-B14F-4D97-AF65-F5344CB8AC3E}">
        <p14:creationId xmlns:p14="http://schemas.microsoft.com/office/powerpoint/2010/main" xmlns="" val="11388654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324600"/>
          </a:xfrm>
        </p:spPr>
        <p:txBody>
          <a:bodyPr>
            <a:normAutofit lnSpcReduction="10000"/>
          </a:bodyPr>
          <a:lstStyle/>
          <a:p>
            <a:pPr marL="0" indent="0">
              <a:buNone/>
            </a:pPr>
            <a:r>
              <a:rPr lang="en-US" dirty="0" smtClean="0">
                <a:solidFill>
                  <a:schemeClr val="tx1"/>
                </a:solidFill>
              </a:rPr>
              <a:t>Ribozymes are antisense catalytic RNA molecules capable of catalyzing the cleavage of the target sense RNA sequences. Similarly </a:t>
            </a:r>
            <a:r>
              <a:rPr lang="en-US" b="1" dirty="0">
                <a:solidFill>
                  <a:schemeClr val="tx1"/>
                </a:solidFill>
              </a:rPr>
              <a:t>c</a:t>
            </a:r>
            <a:r>
              <a:rPr lang="en-US" b="1" dirty="0" smtClean="0">
                <a:solidFill>
                  <a:schemeClr val="tx1"/>
                </a:solidFill>
              </a:rPr>
              <a:t>onstructs</a:t>
            </a:r>
            <a:r>
              <a:rPr lang="en-US" dirty="0" smtClean="0">
                <a:solidFill>
                  <a:schemeClr val="tx1"/>
                </a:solidFill>
              </a:rPr>
              <a:t> are designed </a:t>
            </a:r>
            <a:r>
              <a:rPr lang="en-US" dirty="0">
                <a:solidFill>
                  <a:schemeClr val="tx1"/>
                </a:solidFill>
              </a:rPr>
              <a:t>that </a:t>
            </a:r>
            <a:r>
              <a:rPr lang="en-US" dirty="0">
                <a:solidFill>
                  <a:srgbClr val="FF0000"/>
                </a:solidFill>
              </a:rPr>
              <a:t>express </a:t>
            </a:r>
            <a:r>
              <a:rPr lang="en-US" dirty="0" smtClean="0">
                <a:solidFill>
                  <a:srgbClr val="FF0000"/>
                </a:solidFill>
              </a:rPr>
              <a:t>an antisense RNA </a:t>
            </a:r>
            <a:r>
              <a:rPr lang="en-US" dirty="0">
                <a:solidFill>
                  <a:srgbClr val="FF0000"/>
                </a:solidFill>
              </a:rPr>
              <a:t>molecule </a:t>
            </a:r>
            <a:r>
              <a:rPr lang="en-US" dirty="0" smtClean="0">
                <a:solidFill>
                  <a:schemeClr val="tx1"/>
                </a:solidFill>
              </a:rPr>
              <a:t>along with a </a:t>
            </a:r>
            <a:r>
              <a:rPr lang="en-US" b="1" dirty="0" smtClean="0">
                <a:solidFill>
                  <a:schemeClr val="accent5">
                    <a:lumMod val="75000"/>
                  </a:schemeClr>
                </a:solidFill>
              </a:rPr>
              <a:t>short catalytic sequence</a:t>
            </a:r>
            <a:r>
              <a:rPr lang="en-US" dirty="0" smtClean="0">
                <a:solidFill>
                  <a:schemeClr val="tx1"/>
                </a:solidFill>
              </a:rPr>
              <a:t>.</a:t>
            </a:r>
          </a:p>
          <a:p>
            <a:pPr marL="0" indent="0">
              <a:buNone/>
            </a:pPr>
            <a:r>
              <a:rPr lang="en-US" dirty="0" smtClean="0">
                <a:solidFill>
                  <a:schemeClr val="tx1"/>
                </a:solidFill>
              </a:rPr>
              <a:t>The aim is to: </a:t>
            </a:r>
          </a:p>
          <a:p>
            <a:pPr marL="457200" indent="-457200">
              <a:buFont typeface="+mj-lt"/>
              <a:buAutoNum type="arabicPeriod"/>
            </a:pPr>
            <a:r>
              <a:rPr lang="en-US" dirty="0" smtClean="0">
                <a:solidFill>
                  <a:schemeClr val="tx1"/>
                </a:solidFill>
              </a:rPr>
              <a:t>Both block replication by the formation of a double stranded RNA (</a:t>
            </a:r>
            <a:r>
              <a:rPr lang="en-US" dirty="0" err="1" smtClean="0">
                <a:solidFill>
                  <a:schemeClr val="tx1"/>
                </a:solidFill>
              </a:rPr>
              <a:t>dsRNA</a:t>
            </a:r>
            <a:r>
              <a:rPr lang="en-US" dirty="0" smtClean="0">
                <a:solidFill>
                  <a:schemeClr val="tx1"/>
                </a:solidFill>
              </a:rPr>
              <a:t>) hybrid</a:t>
            </a:r>
          </a:p>
          <a:p>
            <a:pPr marL="457200" indent="-457200">
              <a:buFont typeface="+mj-lt"/>
              <a:buAutoNum type="arabicPeriod"/>
            </a:pPr>
            <a:r>
              <a:rPr lang="en-US" dirty="0" smtClean="0">
                <a:solidFill>
                  <a:schemeClr val="tx1"/>
                </a:solidFill>
              </a:rPr>
              <a:t>And to cut a key region of virus genome before it able to replicate.</a:t>
            </a:r>
          </a:p>
          <a:p>
            <a:pPr marL="0" indent="0">
              <a:buNone/>
            </a:pPr>
            <a:r>
              <a:rPr lang="en-US"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Limitation: </a:t>
            </a:r>
          </a:p>
          <a:p>
            <a:pPr marL="0" indent="0">
              <a:buNone/>
            </a:pPr>
            <a:r>
              <a:rPr lang="en-US" sz="2800" dirty="0" smtClean="0">
                <a:solidFill>
                  <a:schemeClr val="tx1"/>
                </a:solidFill>
              </a:rPr>
              <a:t>Both the antisense RNA &amp; ribozyme technologies have limited cross protection value unless the antisense seq. is designed against a very conserved region. So they met with mixed success.</a:t>
            </a:r>
            <a:endParaRPr lang="en-US" sz="2800" dirty="0">
              <a:ln w="18415" cmpd="sng">
                <a:solidFill>
                  <a:srgbClr val="FFFFFF"/>
                </a:solidFill>
                <a:prstDash val="solid"/>
              </a:ln>
              <a:solidFill>
                <a:schemeClr val="tx1"/>
              </a:solidFill>
            </a:endParaRPr>
          </a:p>
        </p:txBody>
      </p:sp>
    </p:spTree>
    <p:extLst>
      <p:ext uri="{BB962C8B-B14F-4D97-AF65-F5344CB8AC3E}">
        <p14:creationId xmlns:p14="http://schemas.microsoft.com/office/powerpoint/2010/main" xmlns="" val="1780003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tx1"/>
                </a:solidFill>
              </a:rPr>
              <a:t>Viral infections of plants can cause necrosis, hypoplasia </a:t>
            </a:r>
            <a:r>
              <a:rPr lang="en-US" dirty="0">
                <a:solidFill>
                  <a:schemeClr val="tx1"/>
                </a:solidFill>
              </a:rPr>
              <a:t>or </a:t>
            </a:r>
            <a:r>
              <a:rPr lang="en-US" dirty="0" smtClean="0">
                <a:solidFill>
                  <a:schemeClr val="tx1"/>
                </a:solidFill>
              </a:rPr>
              <a:t>hyperplasia and these effects can lead to symptoms such as</a:t>
            </a:r>
          </a:p>
          <a:p>
            <a:r>
              <a:rPr lang="en-US" dirty="0" smtClean="0">
                <a:solidFill>
                  <a:schemeClr val="tx1"/>
                </a:solidFill>
              </a:rPr>
              <a:t>Growth retardation </a:t>
            </a:r>
          </a:p>
          <a:p>
            <a:r>
              <a:rPr lang="en-US" dirty="0" smtClean="0">
                <a:solidFill>
                  <a:schemeClr val="tx1"/>
                </a:solidFill>
              </a:rPr>
              <a:t>Distortion</a:t>
            </a:r>
          </a:p>
          <a:p>
            <a:r>
              <a:rPr lang="en-US" dirty="0" smtClean="0">
                <a:solidFill>
                  <a:schemeClr val="tx1"/>
                </a:solidFill>
              </a:rPr>
              <a:t>Mosaic patterning of leaves</a:t>
            </a:r>
          </a:p>
          <a:p>
            <a:r>
              <a:rPr lang="en-US" dirty="0" smtClean="0">
                <a:solidFill>
                  <a:schemeClr val="tx1"/>
                </a:solidFill>
              </a:rPr>
              <a:t>Yellowing &amp; wilting</a:t>
            </a:r>
          </a:p>
          <a:p>
            <a:pPr marL="0" indent="0">
              <a:buNone/>
            </a:pPr>
            <a:r>
              <a:rPr lang="en-US" dirty="0" smtClean="0">
                <a:solidFill>
                  <a:schemeClr val="tx1"/>
                </a:solidFill>
              </a:rPr>
              <a:t>Often viruses are </a:t>
            </a:r>
            <a:r>
              <a:rPr lang="en-US" dirty="0">
                <a:solidFill>
                  <a:schemeClr val="tx1"/>
                </a:solidFill>
              </a:rPr>
              <a:t>endemic to </a:t>
            </a:r>
            <a:r>
              <a:rPr lang="en-US" dirty="0" smtClean="0">
                <a:solidFill>
                  <a:schemeClr val="tx1"/>
                </a:solidFill>
              </a:rPr>
              <a:t>regions and cause only moderate crop losses. However plant viruses can be a major problem to agriculture with severe epidemics periodically causing losses added up to billions of dollars. </a:t>
            </a:r>
            <a:endParaRPr lang="en-US" dirty="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xmlns="" val="15972591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Gene silencing/co repression:</a:t>
            </a:r>
            <a:endParaRPr lang="en-US" dirty="0"/>
          </a:p>
        </p:txBody>
      </p:sp>
      <p:sp>
        <p:nvSpPr>
          <p:cNvPr id="3" name="Content Placeholder 2"/>
          <p:cNvSpPr>
            <a:spLocks noGrp="1"/>
          </p:cNvSpPr>
          <p:nvPr>
            <p:ph idx="1"/>
          </p:nvPr>
        </p:nvSpPr>
        <p:spPr>
          <a:xfrm>
            <a:off x="457200" y="1066800"/>
            <a:ext cx="8229600" cy="5410200"/>
          </a:xfrm>
        </p:spPr>
        <p:txBody>
          <a:bodyPr/>
          <a:lstStyle/>
          <a:p>
            <a:pPr marL="0" indent="0">
              <a:buNone/>
            </a:pPr>
            <a:r>
              <a:rPr lang="en-US" dirty="0" smtClean="0">
                <a:solidFill>
                  <a:schemeClr val="tx1"/>
                </a:solidFill>
              </a:rPr>
              <a:t>Post transcriptional gene silencing </a:t>
            </a:r>
            <a:r>
              <a:rPr lang="en-US" b="1" dirty="0" smtClean="0">
                <a:solidFill>
                  <a:schemeClr val="accent5">
                    <a:lumMod val="75000"/>
                  </a:schemeClr>
                </a:solidFill>
              </a:rPr>
              <a:t>(PTGS) </a:t>
            </a:r>
            <a:r>
              <a:rPr lang="en-US" dirty="0" smtClean="0">
                <a:solidFill>
                  <a:schemeClr val="tx1"/>
                </a:solidFill>
              </a:rPr>
              <a:t>is most  important phenomenon associated with RNA-mediated PDR. It is found in a wide range of organisms (plant, fungi, nematode worms. Humans) as an important regulatory system for preventing invasions by viruses and transposons.</a:t>
            </a:r>
          </a:p>
          <a:p>
            <a:pPr marL="0" indent="0">
              <a:buNone/>
            </a:pPr>
            <a:r>
              <a:rPr lang="en-US" dirty="0" smtClean="0">
                <a:solidFill>
                  <a:schemeClr val="tx1"/>
                </a:solidFill>
              </a:rPr>
              <a:t>Co repression (gene silencing</a:t>
            </a:r>
            <a:r>
              <a:rPr lang="en-US" dirty="0">
                <a:solidFill>
                  <a:schemeClr val="tx1"/>
                </a:solidFill>
              </a:rPr>
              <a:t>)</a:t>
            </a:r>
            <a:r>
              <a:rPr lang="en-US" dirty="0" smtClean="0">
                <a:solidFill>
                  <a:schemeClr val="tx1"/>
                </a:solidFill>
              </a:rPr>
              <a:t> is the phenomenon in which </a:t>
            </a:r>
            <a:r>
              <a:rPr lang="en-US" i="1" dirty="0" smtClean="0">
                <a:solidFill>
                  <a:schemeClr val="accent5">
                    <a:lumMod val="75000"/>
                  </a:schemeClr>
                </a:solidFill>
              </a:rPr>
              <a:t>both the introduced gene and endogenous gene are turned off.</a:t>
            </a:r>
          </a:p>
          <a:p>
            <a:pPr marL="0" indent="0">
              <a:buNone/>
            </a:pPr>
            <a:r>
              <a:rPr lang="en-US" b="1" dirty="0" smtClean="0"/>
              <a:t>Example: </a:t>
            </a:r>
            <a:r>
              <a:rPr lang="en-US" dirty="0" smtClean="0">
                <a:solidFill>
                  <a:schemeClr val="tx1"/>
                </a:solidFill>
              </a:rPr>
              <a:t> tobacco etch virus(TEV). </a:t>
            </a:r>
            <a:endParaRPr lang="en-US" dirty="0">
              <a:solidFill>
                <a:schemeClr val="tx1"/>
              </a:solidFill>
            </a:endParaRPr>
          </a:p>
        </p:txBody>
      </p:sp>
    </p:spTree>
    <p:extLst>
      <p:ext uri="{BB962C8B-B14F-4D97-AF65-F5344CB8AC3E}">
        <p14:creationId xmlns:p14="http://schemas.microsoft.com/office/powerpoint/2010/main" xmlns="" val="19936821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Some non PDR approaches:</a:t>
            </a:r>
            <a:endParaRPr lang="en-US" dirty="0"/>
          </a:p>
        </p:txBody>
      </p:sp>
      <p:sp>
        <p:nvSpPr>
          <p:cNvPr id="3" name="Content Placeholder 2"/>
          <p:cNvSpPr>
            <a:spLocks noGrp="1"/>
          </p:cNvSpPr>
          <p:nvPr>
            <p:ph idx="1"/>
          </p:nvPr>
        </p:nvSpPr>
        <p:spPr>
          <a:xfrm>
            <a:off x="457200" y="1219200"/>
            <a:ext cx="8229600" cy="4906963"/>
          </a:xfrm>
        </p:spPr>
        <p:txBody>
          <a:bodyPr/>
          <a:lstStyle/>
          <a:p>
            <a:pPr marL="0" indent="0">
              <a:buNone/>
            </a:pPr>
            <a:r>
              <a:rPr lang="en-US" dirty="0" smtClean="0">
                <a:solidFill>
                  <a:schemeClr val="tx1"/>
                </a:solidFill>
              </a:rPr>
              <a:t>There are  no. of non-PDR approaches used to induce virus resistance in plants such as:</a:t>
            </a:r>
          </a:p>
          <a:p>
            <a:pPr marL="457200" indent="-457200">
              <a:buFont typeface="+mj-lt"/>
              <a:buAutoNum type="arabicPeriod"/>
            </a:pPr>
            <a:r>
              <a:rPr lang="en-US" dirty="0" smtClean="0">
                <a:solidFill>
                  <a:schemeClr val="tx1"/>
                </a:solidFill>
              </a:rPr>
              <a:t>Use of antibodies against virus</a:t>
            </a:r>
          </a:p>
          <a:p>
            <a:pPr marL="457200" indent="-457200">
              <a:buFont typeface="+mj-lt"/>
              <a:buAutoNum type="arabicPeriod"/>
            </a:pPr>
            <a:r>
              <a:rPr lang="en-US" dirty="0" smtClean="0">
                <a:solidFill>
                  <a:schemeClr val="tx1"/>
                </a:solidFill>
              </a:rPr>
              <a:t>Targeting of virus translation by introducing some targeting genes e.g., human </a:t>
            </a:r>
            <a:r>
              <a:rPr lang="en-US" dirty="0" smtClean="0">
                <a:solidFill>
                  <a:srgbClr val="FF0000"/>
                </a:solidFill>
              </a:rPr>
              <a:t>protein kinase. </a:t>
            </a:r>
            <a:r>
              <a:rPr lang="en-US" dirty="0" smtClean="0">
                <a:solidFill>
                  <a:schemeClr val="tx1"/>
                </a:solidFill>
              </a:rPr>
              <a:t>This enzyme is induced by interferon in humans &amp; inhibits the viral replication.</a:t>
            </a:r>
          </a:p>
          <a:p>
            <a:pPr marL="457200" indent="-457200">
              <a:buFont typeface="+mj-lt"/>
              <a:buAutoNum type="arabicPeriod"/>
            </a:pPr>
            <a:r>
              <a:rPr lang="en-US" dirty="0" smtClean="0">
                <a:solidFill>
                  <a:schemeClr val="tx1"/>
                </a:solidFill>
              </a:rPr>
              <a:t>The </a:t>
            </a:r>
            <a:r>
              <a:rPr lang="en-US" b="1" dirty="0" smtClean="0">
                <a:solidFill>
                  <a:schemeClr val="tx1"/>
                </a:solidFill>
              </a:rPr>
              <a:t>human gene </a:t>
            </a:r>
            <a:r>
              <a:rPr lang="en-US" dirty="0" smtClean="0">
                <a:solidFill>
                  <a:schemeClr val="tx1"/>
                </a:solidFill>
              </a:rPr>
              <a:t>has been fused to </a:t>
            </a:r>
            <a:r>
              <a:rPr lang="en-US" dirty="0" smtClean="0">
                <a:solidFill>
                  <a:schemeClr val="accent5">
                    <a:lumMod val="75000"/>
                  </a:schemeClr>
                </a:solidFill>
              </a:rPr>
              <a:t>an Arabidopsis wound inducible promoter</a:t>
            </a:r>
            <a:r>
              <a:rPr lang="en-US" dirty="0" smtClean="0">
                <a:solidFill>
                  <a:schemeClr val="tx1"/>
                </a:solidFill>
              </a:rPr>
              <a:t>-</a:t>
            </a:r>
            <a:r>
              <a:rPr lang="en-US" dirty="0" smtClean="0">
                <a:solidFill>
                  <a:srgbClr val="FF0000"/>
                </a:solidFill>
              </a:rPr>
              <a:t>blue copper containing binding protein gene</a:t>
            </a:r>
            <a:r>
              <a:rPr lang="en-US" sz="2000" dirty="0">
                <a:solidFill>
                  <a:srgbClr val="FF0000"/>
                </a:solidFill>
              </a:rPr>
              <a:t> </a:t>
            </a:r>
            <a:r>
              <a:rPr lang="en-US" dirty="0" smtClean="0">
                <a:solidFill>
                  <a:schemeClr val="tx1"/>
                </a:solidFill>
              </a:rPr>
              <a:t>and introduced into Tobacco plants. It provide significant resistance against CMV, TMV and PVY.</a:t>
            </a:r>
            <a:endParaRPr lang="en-US" sz="2800" dirty="0" smtClean="0">
              <a:solidFill>
                <a:srgbClr val="FF0000"/>
              </a:solidFill>
            </a:endParaRPr>
          </a:p>
        </p:txBody>
      </p:sp>
    </p:spTree>
    <p:extLst>
      <p:ext uri="{BB962C8B-B14F-4D97-AF65-F5344CB8AC3E}">
        <p14:creationId xmlns:p14="http://schemas.microsoft.com/office/powerpoint/2010/main" xmlns="" val="3933494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dirty="0" smtClean="0"/>
              <a:t>Types of viruses:</a:t>
            </a:r>
            <a:endParaRPr lang="en-US" dirty="0"/>
          </a:p>
        </p:txBody>
      </p:sp>
      <p:sp>
        <p:nvSpPr>
          <p:cNvPr id="3" name="Content Placeholder 2"/>
          <p:cNvSpPr>
            <a:spLocks noGrp="1"/>
          </p:cNvSpPr>
          <p:nvPr>
            <p:ph idx="1"/>
          </p:nvPr>
        </p:nvSpPr>
        <p:spPr>
          <a:xfrm>
            <a:off x="228600" y="990600"/>
            <a:ext cx="8610600" cy="5867400"/>
          </a:xfrm>
        </p:spPr>
        <p:txBody>
          <a:bodyPr>
            <a:normAutofit lnSpcReduction="10000"/>
          </a:bodyPr>
          <a:lstStyle/>
          <a:p>
            <a:pPr marL="0" indent="0">
              <a:buNone/>
            </a:pPr>
            <a:r>
              <a:rPr lang="en-US" dirty="0" smtClean="0">
                <a:solidFill>
                  <a:schemeClr val="tx1"/>
                </a:solidFill>
              </a:rPr>
              <a:t>There are many types of viruses. Here the names of viruses are according to the database of International Committee </a:t>
            </a:r>
            <a:r>
              <a:rPr lang="en-US" dirty="0">
                <a:solidFill>
                  <a:schemeClr val="tx1"/>
                </a:solidFill>
              </a:rPr>
              <a:t>on </a:t>
            </a:r>
            <a:r>
              <a:rPr lang="en-US" dirty="0" smtClean="0">
                <a:solidFill>
                  <a:schemeClr val="tx1"/>
                </a:solidFill>
              </a:rPr>
              <a:t>Taxonomy of Viruses (ICTV).</a:t>
            </a:r>
          </a:p>
          <a:p>
            <a:pPr marL="0" indent="0">
              <a:buNone/>
            </a:pPr>
            <a:r>
              <a:rPr lang="en-US" dirty="0" smtClean="0">
                <a:solidFill>
                  <a:schemeClr val="tx1"/>
                </a:solidFill>
              </a:rPr>
              <a:t>Table 1 highlights the main families &amp; unassigned genera.</a:t>
            </a:r>
          </a:p>
          <a:p>
            <a:pPr marL="0" indent="0">
              <a:buNone/>
            </a:pPr>
            <a:r>
              <a:rPr lang="en-US" dirty="0" smtClean="0">
                <a:solidFill>
                  <a:schemeClr val="tx1"/>
                </a:solidFill>
              </a:rPr>
              <a:t>The virus particle is composed of a nucleic acid genome, which can be single or multicellular structure (segmented). The genome is surrounded by </a:t>
            </a:r>
          </a:p>
          <a:p>
            <a:pPr>
              <a:buFont typeface="Wingdings" pitchFamily="2" charset="2"/>
              <a:buChar char="§"/>
            </a:pPr>
            <a:r>
              <a:rPr lang="en-US" dirty="0" smtClean="0">
                <a:solidFill>
                  <a:schemeClr val="tx1"/>
                </a:solidFill>
              </a:rPr>
              <a:t>the </a:t>
            </a:r>
            <a:r>
              <a:rPr lang="en-US" dirty="0">
                <a:solidFill>
                  <a:schemeClr val="tx1"/>
                </a:solidFill>
              </a:rPr>
              <a:t>capsid (coat </a:t>
            </a:r>
            <a:r>
              <a:rPr lang="en-US" dirty="0" smtClean="0">
                <a:solidFill>
                  <a:schemeClr val="tx1"/>
                </a:solidFill>
              </a:rPr>
              <a:t>protein), </a:t>
            </a:r>
          </a:p>
          <a:p>
            <a:pPr>
              <a:buFont typeface="Wingdings" pitchFamily="2" charset="2"/>
              <a:buChar char="§"/>
            </a:pPr>
            <a:r>
              <a:rPr lang="en-US" dirty="0" smtClean="0">
                <a:solidFill>
                  <a:schemeClr val="tx1"/>
                </a:solidFill>
              </a:rPr>
              <a:t>replication related proteins (such as polymerases &amp; helicases), enzymes/proteins, </a:t>
            </a:r>
          </a:p>
          <a:p>
            <a:pPr>
              <a:buFont typeface="Wingdings" pitchFamily="2" charset="2"/>
              <a:buChar char="§"/>
            </a:pPr>
            <a:r>
              <a:rPr lang="en-US" dirty="0" smtClean="0">
                <a:solidFill>
                  <a:schemeClr val="tx1"/>
                </a:solidFill>
              </a:rPr>
              <a:t>and movement proteins  (which facilitate the spread of the viruses).</a:t>
            </a:r>
          </a:p>
          <a:p>
            <a:pPr marL="0" indent="0">
              <a:buNone/>
            </a:pPr>
            <a:r>
              <a:rPr lang="en-US" dirty="0" smtClean="0">
                <a:solidFill>
                  <a:schemeClr val="tx1"/>
                </a:solidFill>
              </a:rPr>
              <a:t>Some viruses also have extra, small RNA segments associated with   them, called satellite RNA. These can alter the pathology of the virus infection. </a:t>
            </a:r>
            <a:endParaRPr lang="en-US" dirty="0">
              <a:solidFill>
                <a:schemeClr val="tx1"/>
              </a:solidFill>
            </a:endParaRPr>
          </a:p>
        </p:txBody>
      </p:sp>
    </p:spTree>
    <p:extLst>
      <p:ext uri="{BB962C8B-B14F-4D97-AF65-F5344CB8AC3E}">
        <p14:creationId xmlns:p14="http://schemas.microsoft.com/office/powerpoint/2010/main" xmlns="" val="842259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685800"/>
          </a:xfrm>
        </p:spPr>
        <p:txBody>
          <a:bodyPr>
            <a:normAutofit fontScale="90000"/>
          </a:bodyPr>
          <a:lstStyle/>
          <a:p>
            <a:r>
              <a:rPr lang="en-US" dirty="0" smtClean="0"/>
              <a:t>Table1: Genome structure of plant viruses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294566474"/>
              </p:ext>
            </p:extLst>
          </p:nvPr>
        </p:nvGraphicFramePr>
        <p:xfrm>
          <a:off x="228600" y="1066800"/>
          <a:ext cx="8686800" cy="5349240"/>
        </p:xfrm>
        <a:graphic>
          <a:graphicData uri="http://schemas.openxmlformats.org/drawingml/2006/table">
            <a:tbl>
              <a:tblPr firstRow="1" bandRow="1">
                <a:tableStyleId>{00A15C55-8517-42AA-B614-E9B94910E393}</a:tableStyleId>
              </a:tblPr>
              <a:tblGrid>
                <a:gridCol w="2209800"/>
                <a:gridCol w="3581400"/>
                <a:gridCol w="2895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Genome Structure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Examples of families</a:t>
                      </a:r>
                    </a:p>
                    <a:p>
                      <a:endParaRPr lang="en-US" dirty="0"/>
                    </a:p>
                  </a:txBody>
                  <a:tcPr/>
                </a:tc>
                <a:tc>
                  <a:txBody>
                    <a:bodyPr/>
                    <a:lstStyle/>
                    <a:p>
                      <a:r>
                        <a:rPr lang="en-US" dirty="0" smtClean="0"/>
                        <a:t>Notes</a:t>
                      </a:r>
                      <a:endParaRPr lang="en-US" dirty="0"/>
                    </a:p>
                  </a:txBody>
                  <a:tcPr/>
                </a:tc>
              </a:tr>
              <a:tr h="370840">
                <a:tc>
                  <a:txBody>
                    <a:bodyPr/>
                    <a:lstStyle/>
                    <a:p>
                      <a:r>
                        <a:rPr lang="en-US" dirty="0" smtClean="0"/>
                        <a:t>RNA, single-stranded, positive sense (act as mRNA directly)</a:t>
                      </a:r>
                      <a:endParaRPr lang="en-US" dirty="0"/>
                    </a:p>
                  </a:txBody>
                  <a:tcPr/>
                </a:tc>
                <a:tc>
                  <a:txBody>
                    <a:bodyPr/>
                    <a:lstStyle/>
                    <a:p>
                      <a:r>
                        <a:rPr lang="en-US" dirty="0" smtClean="0"/>
                        <a:t>Families: </a:t>
                      </a:r>
                      <a:r>
                        <a:rPr lang="en-US" dirty="0" err="1" smtClean="0"/>
                        <a:t>Bromoviridae</a:t>
                      </a:r>
                      <a:r>
                        <a:rPr lang="en-US" dirty="0" smtClean="0"/>
                        <a:t>,</a:t>
                      </a:r>
                      <a:r>
                        <a:rPr lang="en-US" baseline="0" dirty="0" smtClean="0"/>
                        <a:t> </a:t>
                      </a:r>
                      <a:r>
                        <a:rPr lang="en-US" baseline="0" dirty="0" err="1" smtClean="0"/>
                        <a:t>Comoviridae</a:t>
                      </a:r>
                      <a:r>
                        <a:rPr lang="en-US" baseline="0" dirty="0" smtClean="0"/>
                        <a:t>, </a:t>
                      </a:r>
                      <a:r>
                        <a:rPr lang="en-US" baseline="0" dirty="0" err="1" smtClean="0"/>
                        <a:t>Potyviridae</a:t>
                      </a:r>
                      <a:r>
                        <a:rPr lang="en-US" baseline="0" dirty="0" smtClean="0"/>
                        <a:t>.</a:t>
                      </a:r>
                      <a:endParaRPr lang="en-US" dirty="0"/>
                    </a:p>
                  </a:txBody>
                  <a:tcPr/>
                </a:tc>
                <a:tc>
                  <a:txBody>
                    <a:bodyPr/>
                    <a:lstStyle/>
                    <a:p>
                      <a:r>
                        <a:rPr lang="en-US" dirty="0" smtClean="0"/>
                        <a:t>70%  of known</a:t>
                      </a:r>
                      <a:r>
                        <a:rPr lang="en-US" baseline="0" dirty="0" smtClean="0"/>
                        <a:t> plants viruses b</a:t>
                      </a:r>
                      <a:r>
                        <a:rPr lang="en-US" dirty="0" smtClean="0"/>
                        <a:t>oth non- segmented</a:t>
                      </a:r>
                      <a:r>
                        <a:rPr lang="en-US" baseline="0" dirty="0" smtClean="0"/>
                        <a:t> &amp; segmented</a:t>
                      </a:r>
                      <a:endParaRPr lang="en-US" dirty="0"/>
                    </a:p>
                  </a:txBody>
                  <a:tcPr/>
                </a:tc>
              </a:tr>
              <a:tr h="370840">
                <a:tc>
                  <a:txBody>
                    <a:bodyPr/>
                    <a:lstStyle/>
                    <a:p>
                      <a:r>
                        <a:rPr lang="en-US" dirty="0" smtClean="0"/>
                        <a:t>RNA single-stranded, negative sense (RNA needs</a:t>
                      </a:r>
                      <a:r>
                        <a:rPr lang="en-US" baseline="0" dirty="0" smtClean="0"/>
                        <a:t> to be copied before it can act as mRNA).</a:t>
                      </a:r>
                      <a:endParaRPr lang="en-US" dirty="0"/>
                    </a:p>
                  </a:txBody>
                  <a:tcPr/>
                </a:tc>
                <a:tc>
                  <a:txBody>
                    <a:bodyPr/>
                    <a:lstStyle/>
                    <a:p>
                      <a:r>
                        <a:rPr lang="en-US" dirty="0" smtClean="0"/>
                        <a:t>Family:</a:t>
                      </a:r>
                      <a:r>
                        <a:rPr lang="en-US" baseline="0" dirty="0" smtClean="0"/>
                        <a:t> </a:t>
                      </a:r>
                      <a:r>
                        <a:rPr lang="en-US" baseline="0" dirty="0" err="1" smtClean="0"/>
                        <a:t>Bunyaviridae</a:t>
                      </a:r>
                      <a:r>
                        <a:rPr lang="en-US" baseline="0" dirty="0" smtClean="0"/>
                        <a:t>. </a:t>
                      </a:r>
                    </a:p>
                    <a:p>
                      <a:r>
                        <a:rPr lang="en-US" baseline="0" dirty="0" smtClean="0"/>
                        <a:t>Family: </a:t>
                      </a:r>
                      <a:r>
                        <a:rPr lang="en-US" baseline="0" dirty="0" err="1" smtClean="0"/>
                        <a:t>Rhabdoviridae</a:t>
                      </a:r>
                      <a:r>
                        <a:rPr lang="en-US" baseline="0" dirty="0" smtClean="0"/>
                        <a:t>.</a:t>
                      </a:r>
                    </a:p>
                  </a:txBody>
                  <a:tcPr/>
                </a:tc>
                <a:tc>
                  <a:txBody>
                    <a:bodyPr/>
                    <a:lstStyle/>
                    <a:p>
                      <a:r>
                        <a:rPr lang="en-US" baseline="0" dirty="0" err="1" smtClean="0"/>
                        <a:t>Bunyaviridae</a:t>
                      </a:r>
                      <a:r>
                        <a:rPr lang="en-US" baseline="0" dirty="0" smtClean="0"/>
                        <a:t> possess a </a:t>
                      </a:r>
                      <a:r>
                        <a:rPr lang="en-US" baseline="0" dirty="0" err="1" smtClean="0"/>
                        <a:t>lipic</a:t>
                      </a:r>
                      <a:r>
                        <a:rPr lang="en-US" baseline="0" dirty="0" smtClean="0"/>
                        <a:t> envelope in addition to their </a:t>
                      </a:r>
                      <a:r>
                        <a:rPr lang="en-US" baseline="0" dirty="0" err="1" smtClean="0"/>
                        <a:t>nucleocapsid</a:t>
                      </a:r>
                      <a:r>
                        <a:rPr lang="en-US" baseline="0" dirty="0" smtClean="0"/>
                        <a:t>.</a:t>
                      </a:r>
                      <a:endParaRPr lang="en-US" dirty="0"/>
                    </a:p>
                  </a:txBody>
                  <a:tcPr/>
                </a:tc>
              </a:tr>
              <a:tr h="1783080">
                <a:tc>
                  <a:txBody>
                    <a:bodyPr/>
                    <a:lstStyle/>
                    <a:p>
                      <a:r>
                        <a:rPr lang="en-US" dirty="0" smtClean="0"/>
                        <a:t>RNA, double</a:t>
                      </a:r>
                      <a:r>
                        <a:rPr lang="en-US" baseline="0" dirty="0" smtClean="0"/>
                        <a:t>-</a:t>
                      </a:r>
                      <a:r>
                        <a:rPr lang="en-US" dirty="0" smtClean="0"/>
                        <a:t>stranded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Family: </a:t>
                      </a:r>
                      <a:r>
                        <a:rPr lang="en-US" dirty="0" err="1" smtClean="0"/>
                        <a:t>Reoviridae</a:t>
                      </a:r>
                      <a:endParaRPr lang="en-US" baseline="0" dirty="0" smtClean="0"/>
                    </a:p>
                  </a:txBody>
                  <a:tcPr/>
                </a:tc>
                <a:tc>
                  <a:txBody>
                    <a:bodyPr/>
                    <a:lstStyle/>
                    <a:p>
                      <a:r>
                        <a:rPr lang="en-US" dirty="0" smtClean="0"/>
                        <a:t>The plant members of </a:t>
                      </a:r>
                      <a:r>
                        <a:rPr lang="en-US" dirty="0" err="1" smtClean="0"/>
                        <a:t>Reoviridae</a:t>
                      </a:r>
                      <a:r>
                        <a:rPr lang="en-US" dirty="0" smtClean="0"/>
                        <a:t> have segmented genome.</a:t>
                      </a:r>
                      <a:endParaRPr lang="en-US" dirty="0"/>
                    </a:p>
                  </a:txBody>
                  <a:tcPr/>
                </a:tc>
              </a:tr>
            </a:tbl>
          </a:graphicData>
        </a:graphic>
      </p:graphicFrame>
    </p:spTree>
    <p:extLst>
      <p:ext uri="{BB962C8B-B14F-4D97-AF65-F5344CB8AC3E}">
        <p14:creationId xmlns:p14="http://schemas.microsoft.com/office/powerpoint/2010/main" xmlns="" val="2893922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548115017"/>
              </p:ext>
            </p:extLst>
          </p:nvPr>
        </p:nvGraphicFramePr>
        <p:xfrm>
          <a:off x="152400" y="990600"/>
          <a:ext cx="8847909" cy="2454743"/>
        </p:xfrm>
        <a:graphic>
          <a:graphicData uri="http://schemas.openxmlformats.org/drawingml/2006/table">
            <a:tbl>
              <a:tblPr firstRow="1" bandRow="1">
                <a:tableStyleId>{00A15C55-8517-42AA-B614-E9B94910E393}</a:tableStyleId>
              </a:tblPr>
              <a:tblGrid>
                <a:gridCol w="2286001"/>
                <a:gridCol w="3200400"/>
                <a:gridCol w="3361508"/>
              </a:tblGrid>
              <a:tr h="6259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Genome Structure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Examples of families</a:t>
                      </a:r>
                    </a:p>
                  </a:txBody>
                  <a:tcPr/>
                </a:tc>
                <a:tc>
                  <a:txBody>
                    <a:bodyPr/>
                    <a:lstStyle/>
                    <a:p>
                      <a:r>
                        <a:rPr lang="en-US" dirty="0" smtClean="0"/>
                        <a:t>Notes</a:t>
                      </a:r>
                      <a:endParaRPr lang="en-US" dirty="0"/>
                    </a:p>
                  </a:txBody>
                  <a:tcPr/>
                </a:tc>
              </a:tr>
              <a:tr h="745657">
                <a:tc>
                  <a:txBody>
                    <a:bodyPr/>
                    <a:lstStyle/>
                    <a:p>
                      <a:r>
                        <a:rPr lang="en-US" dirty="0" smtClean="0"/>
                        <a:t>DNA. Double-stranded</a:t>
                      </a:r>
                      <a:endParaRPr lang="en-US" dirty="0"/>
                    </a:p>
                  </a:txBody>
                  <a:tcPr/>
                </a:tc>
                <a:tc>
                  <a:txBody>
                    <a:bodyPr/>
                    <a:lstStyle/>
                    <a:p>
                      <a:r>
                        <a:rPr lang="en-US" baseline="0" dirty="0" smtClean="0"/>
                        <a:t>Family: </a:t>
                      </a:r>
                      <a:r>
                        <a:rPr lang="en-US" baseline="0" dirty="0" err="1" smtClean="0"/>
                        <a:t>Caulimoviridae</a:t>
                      </a:r>
                      <a:r>
                        <a:rPr lang="en-US" baseline="0" dirty="0" smtClean="0"/>
                        <a:t>. </a:t>
                      </a:r>
                    </a:p>
                  </a:txBody>
                  <a:tcPr/>
                </a:tc>
                <a:tc>
                  <a:txBody>
                    <a:bodyPr/>
                    <a:lstStyle/>
                    <a:p>
                      <a:r>
                        <a:rPr lang="en-US" dirty="0" smtClean="0"/>
                        <a:t>The only plant viruses of this group are </a:t>
                      </a:r>
                      <a:r>
                        <a:rPr lang="en-US" dirty="0" err="1" smtClean="0"/>
                        <a:t>caulimoviruses</a:t>
                      </a:r>
                      <a:r>
                        <a:rPr lang="en-US" dirty="0" smtClean="0"/>
                        <a:t>.</a:t>
                      </a:r>
                      <a:endParaRPr lang="en-US" dirty="0"/>
                    </a:p>
                  </a:txBody>
                  <a:tcPr/>
                </a:tc>
              </a:tr>
              <a:tr h="762000">
                <a:tc>
                  <a:txBody>
                    <a:bodyPr/>
                    <a:lstStyle/>
                    <a:p>
                      <a:r>
                        <a:rPr lang="en-US" dirty="0" smtClean="0"/>
                        <a:t>DNA, single stranded</a:t>
                      </a:r>
                      <a:endParaRPr lang="en-US" dirty="0"/>
                    </a:p>
                  </a:txBody>
                  <a:tcPr/>
                </a:tc>
                <a:tc>
                  <a:txBody>
                    <a:bodyPr/>
                    <a:lstStyle/>
                    <a:p>
                      <a:r>
                        <a:rPr lang="en-US" baseline="0" dirty="0" smtClean="0"/>
                        <a:t>Family: </a:t>
                      </a:r>
                      <a:r>
                        <a:rPr lang="en-US" baseline="0" dirty="0" err="1" smtClean="0"/>
                        <a:t>Geminiviridae</a:t>
                      </a:r>
                      <a:endParaRPr lang="en-US" baseline="0" dirty="0" smtClean="0"/>
                    </a:p>
                  </a:txBody>
                  <a:tcPr/>
                </a:tc>
                <a:tc>
                  <a:txBody>
                    <a:bodyPr/>
                    <a:lstStyle/>
                    <a:p>
                      <a:r>
                        <a:rPr lang="en-US" baseline="0" dirty="0" smtClean="0"/>
                        <a:t>one or two molecules of single stranded genomic DNA.</a:t>
                      </a:r>
                      <a:endParaRPr lang="en-US" dirty="0"/>
                    </a:p>
                  </a:txBody>
                  <a:tcPr/>
                </a:tc>
              </a:tr>
            </a:tbl>
          </a:graphicData>
        </a:graphic>
      </p:graphicFrame>
    </p:spTree>
    <p:extLst>
      <p:ext uri="{BB962C8B-B14F-4D97-AF65-F5344CB8AC3E}">
        <p14:creationId xmlns:p14="http://schemas.microsoft.com/office/powerpoint/2010/main" xmlns="" val="448806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fontScale="90000"/>
          </a:bodyPr>
          <a:lstStyle/>
          <a:p>
            <a:r>
              <a:rPr lang="en-US" dirty="0" smtClean="0"/>
              <a:t>RNA Viruses:</a:t>
            </a:r>
            <a:br>
              <a:rPr lang="en-US" dirty="0" smtClean="0"/>
            </a:br>
            <a:r>
              <a:rPr lang="en-US" dirty="0" smtClean="0"/>
              <a:t>Tobacco Mosaic Virus:</a:t>
            </a:r>
            <a:endParaRPr lang="en-US" dirty="0"/>
          </a:p>
        </p:txBody>
      </p:sp>
      <p:sp>
        <p:nvSpPr>
          <p:cNvPr id="3" name="Content Placeholder 2"/>
          <p:cNvSpPr>
            <a:spLocks noGrp="1"/>
          </p:cNvSpPr>
          <p:nvPr>
            <p:ph idx="1"/>
          </p:nvPr>
        </p:nvSpPr>
        <p:spPr>
          <a:xfrm>
            <a:off x="457200" y="1371600"/>
            <a:ext cx="5029200" cy="5105400"/>
          </a:xfrm>
        </p:spPr>
        <p:txBody>
          <a:bodyPr>
            <a:normAutofit fontScale="92500" lnSpcReduction="10000"/>
          </a:bodyPr>
          <a:lstStyle/>
          <a:p>
            <a:pPr marL="0" indent="0">
              <a:buNone/>
            </a:pPr>
            <a:r>
              <a:rPr lang="en-US" dirty="0" smtClean="0">
                <a:solidFill>
                  <a:schemeClr val="tx1"/>
                </a:solidFill>
              </a:rPr>
              <a:t>TMV is perhaps the longest-studied of all viruses for over 100 years.</a:t>
            </a:r>
          </a:p>
          <a:p>
            <a:pPr marL="0" indent="0">
              <a:buNone/>
            </a:pPr>
            <a:r>
              <a:rPr lang="en-US" dirty="0" smtClean="0">
                <a:solidFill>
                  <a:schemeClr val="tx1"/>
                </a:solidFill>
              </a:rPr>
              <a:t>It has a genome composed of one single stranded linear RNA molecule (approx</a:t>
            </a:r>
            <a:r>
              <a:rPr lang="en-US" dirty="0">
                <a:solidFill>
                  <a:schemeClr val="tx1"/>
                </a:solidFill>
              </a:rPr>
              <a:t>.</a:t>
            </a:r>
            <a:r>
              <a:rPr lang="en-US" dirty="0" smtClean="0">
                <a:solidFill>
                  <a:schemeClr val="tx1"/>
                </a:solidFill>
              </a:rPr>
              <a:t> 6400 bases) &amp; has a </a:t>
            </a:r>
            <a:r>
              <a:rPr lang="en-US" dirty="0" err="1" smtClean="0">
                <a:solidFill>
                  <a:schemeClr val="tx1"/>
                </a:solidFill>
              </a:rPr>
              <a:t>tRNA</a:t>
            </a:r>
            <a:r>
              <a:rPr lang="en-US" dirty="0" smtClean="0">
                <a:solidFill>
                  <a:schemeClr val="tx1"/>
                </a:solidFill>
              </a:rPr>
              <a:t>  like structure at the 3’ end. The genome codes for five translated ORFs; of these, at least 3 ORFs are non structural proteins:</a:t>
            </a:r>
          </a:p>
          <a:p>
            <a:pPr marL="457200" indent="-457200">
              <a:buFont typeface="+mj-lt"/>
              <a:buAutoNum type="arabicPeriod"/>
            </a:pPr>
            <a:r>
              <a:rPr lang="en-US" dirty="0" smtClean="0">
                <a:solidFill>
                  <a:schemeClr val="tx1"/>
                </a:solidFill>
              </a:rPr>
              <a:t>A 183-kDa protein</a:t>
            </a:r>
          </a:p>
          <a:p>
            <a:pPr marL="457200" indent="-457200">
              <a:buFont typeface="+mj-lt"/>
              <a:buAutoNum type="arabicPeriod"/>
            </a:pPr>
            <a:r>
              <a:rPr lang="en-US" dirty="0" smtClean="0">
                <a:solidFill>
                  <a:schemeClr val="tx1"/>
                </a:solidFill>
              </a:rPr>
              <a:t>the 126-kDa protein</a:t>
            </a:r>
            <a:endParaRPr lang="en-US" dirty="0">
              <a:solidFill>
                <a:schemeClr val="tx1"/>
              </a:solidFill>
            </a:endParaRPr>
          </a:p>
          <a:p>
            <a:pPr marL="457200" indent="-457200">
              <a:buFont typeface="+mj-lt"/>
              <a:buAutoNum type="arabicPeriod"/>
            </a:pPr>
            <a:r>
              <a:rPr lang="en-US" dirty="0" smtClean="0">
                <a:solidFill>
                  <a:schemeClr val="tx1"/>
                </a:solidFill>
              </a:rPr>
              <a:t>And the 30-kDa protein</a:t>
            </a:r>
          </a:p>
          <a:p>
            <a:pPr marL="0" indent="0">
              <a:buNone/>
            </a:pPr>
            <a:r>
              <a:rPr lang="en-US" dirty="0" smtClean="0">
                <a:solidFill>
                  <a:schemeClr val="tx1"/>
                </a:solidFill>
              </a:rPr>
              <a:t>The two larger proteins are involved in the replicase complex,</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smtClean="0"/>
          </a:p>
          <a:p>
            <a:pPr marL="0" indent="0">
              <a:buNone/>
            </a:pPr>
            <a:endParaRPr lang="en-US" dirty="0"/>
          </a:p>
        </p:txBody>
      </p:sp>
      <p:pic>
        <p:nvPicPr>
          <p:cNvPr id="1026" name="Picture 2" descr="D:\TobaccoMosaic Viru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86400" y="0"/>
            <a:ext cx="3657600" cy="2950029"/>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D:\int6.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562600" y="2987040"/>
            <a:ext cx="3505200" cy="36423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79830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6172200"/>
          </a:xfrm>
        </p:spPr>
        <p:txBody>
          <a:bodyPr/>
          <a:lstStyle/>
          <a:p>
            <a:pPr>
              <a:buFont typeface="Wingdings" pitchFamily="2" charset="2"/>
              <a:buChar char="§"/>
            </a:pPr>
            <a:r>
              <a:rPr lang="en-US" dirty="0">
                <a:solidFill>
                  <a:schemeClr val="tx1"/>
                </a:solidFill>
              </a:rPr>
              <a:t>The 126-kDa one having </a:t>
            </a:r>
            <a:r>
              <a:rPr lang="en-US" dirty="0" err="1">
                <a:solidFill>
                  <a:schemeClr val="tx1"/>
                </a:solidFill>
              </a:rPr>
              <a:t>methyltransferase</a:t>
            </a:r>
            <a:r>
              <a:rPr lang="en-US" dirty="0">
                <a:solidFill>
                  <a:schemeClr val="tx1"/>
                </a:solidFill>
              </a:rPr>
              <a:t> activity.</a:t>
            </a:r>
          </a:p>
          <a:p>
            <a:pPr>
              <a:buFont typeface="Wingdings" pitchFamily="2" charset="2"/>
              <a:buChar char="§"/>
            </a:pPr>
            <a:r>
              <a:rPr lang="en-US" dirty="0">
                <a:solidFill>
                  <a:schemeClr val="tx1"/>
                </a:solidFill>
              </a:rPr>
              <a:t>The 183-kDa protein is a read-through  product of the126-kDa protein that also has a polymerase function.</a:t>
            </a:r>
          </a:p>
          <a:p>
            <a:pPr>
              <a:buFont typeface="Wingdings" pitchFamily="2" charset="2"/>
              <a:buChar char="§"/>
            </a:pPr>
            <a:r>
              <a:rPr lang="en-US" dirty="0" smtClean="0">
                <a:solidFill>
                  <a:schemeClr val="tx1"/>
                </a:solidFill>
              </a:rPr>
              <a:t>The </a:t>
            </a:r>
            <a:r>
              <a:rPr lang="en-US" dirty="0">
                <a:solidFill>
                  <a:schemeClr val="tx1"/>
                </a:solidFill>
              </a:rPr>
              <a:t>30-kDa </a:t>
            </a:r>
            <a:r>
              <a:rPr lang="en-US" dirty="0" smtClean="0">
                <a:solidFill>
                  <a:schemeClr val="tx1"/>
                </a:solidFill>
              </a:rPr>
              <a:t>protein is a movement protein (MP).</a:t>
            </a:r>
          </a:p>
          <a:p>
            <a:pPr>
              <a:buFont typeface="Wingdings" pitchFamily="2" charset="2"/>
              <a:buChar char="§"/>
            </a:pPr>
            <a:r>
              <a:rPr lang="en-US" dirty="0" smtClean="0">
                <a:solidFill>
                  <a:schemeClr val="tx1"/>
                </a:solidFill>
              </a:rPr>
              <a:t>The RNA also codes for a putative 54-kDa protein of unknown function, and capsid or coat protein (CP; 17 </a:t>
            </a:r>
            <a:r>
              <a:rPr lang="en-US" dirty="0" err="1" smtClean="0">
                <a:solidFill>
                  <a:schemeClr val="tx1"/>
                </a:solidFill>
              </a:rPr>
              <a:t>kDa</a:t>
            </a:r>
            <a:r>
              <a:rPr lang="en-US" dirty="0" smtClean="0">
                <a:solidFill>
                  <a:schemeClr val="tx1"/>
                </a:solidFill>
              </a:rPr>
              <a:t>).</a:t>
            </a:r>
            <a:endParaRPr lang="en-US" dirty="0">
              <a:solidFill>
                <a:schemeClr val="tx1"/>
              </a:solidFill>
            </a:endParaRPr>
          </a:p>
          <a:p>
            <a:pPr marL="0" indent="0">
              <a:buNone/>
            </a:pPr>
            <a:endParaRPr lang="en-US" dirty="0"/>
          </a:p>
        </p:txBody>
      </p:sp>
      <p:pic>
        <p:nvPicPr>
          <p:cNvPr id="1026" name="Picture 2" descr="D:\TobaccoMosaic0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43042" y="3857628"/>
            <a:ext cx="6096000" cy="25717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82718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Comoviruses</a:t>
            </a:r>
            <a:endParaRPr lang="en-US" dirty="0"/>
          </a:p>
        </p:txBody>
      </p:sp>
      <p:sp>
        <p:nvSpPr>
          <p:cNvPr id="3" name="Content Placeholder 2"/>
          <p:cNvSpPr>
            <a:spLocks noGrp="1"/>
          </p:cNvSpPr>
          <p:nvPr>
            <p:ph idx="1"/>
          </p:nvPr>
        </p:nvSpPr>
        <p:spPr>
          <a:xfrm>
            <a:off x="457200" y="1066800"/>
            <a:ext cx="8229600" cy="5486400"/>
          </a:xfrm>
        </p:spPr>
        <p:txBody>
          <a:bodyPr>
            <a:normAutofit lnSpcReduction="10000"/>
          </a:bodyPr>
          <a:lstStyle/>
          <a:p>
            <a:pPr marL="0" indent="0">
              <a:buNone/>
            </a:pPr>
            <a:r>
              <a:rPr lang="en-US" dirty="0" smtClean="0">
                <a:solidFill>
                  <a:schemeClr val="tx1"/>
                </a:solidFill>
              </a:rPr>
              <a:t>The genome of </a:t>
            </a:r>
            <a:r>
              <a:rPr lang="en-US" dirty="0" err="1" smtClean="0">
                <a:solidFill>
                  <a:schemeClr val="tx1"/>
                </a:solidFill>
              </a:rPr>
              <a:t>comovirus</a:t>
            </a:r>
            <a:r>
              <a:rPr lang="en-US" dirty="0" smtClean="0">
                <a:solidFill>
                  <a:schemeClr val="tx1"/>
                </a:solidFill>
              </a:rPr>
              <a:t>, cowpea mosaic virus (CPMV) is segmented that act as </a:t>
            </a:r>
            <a:r>
              <a:rPr lang="en-US" dirty="0" err="1" smtClean="0">
                <a:solidFill>
                  <a:schemeClr val="tx1"/>
                </a:solidFill>
              </a:rPr>
              <a:t>polycistronic</a:t>
            </a:r>
            <a:r>
              <a:rPr lang="en-US" dirty="0" smtClean="0">
                <a:solidFill>
                  <a:schemeClr val="tx1"/>
                </a:solidFill>
              </a:rPr>
              <a:t> mRNA. It is split into two parts RNA1 and RNA2.</a:t>
            </a:r>
          </a:p>
          <a:p>
            <a:pPr marL="0" indent="0">
              <a:buNone/>
            </a:pPr>
            <a:r>
              <a:rPr lang="en-US" dirty="0" smtClean="0">
                <a:solidFill>
                  <a:schemeClr val="tx1"/>
                </a:solidFill>
              </a:rPr>
              <a:t>RNA1 has the coding sequences for: </a:t>
            </a:r>
          </a:p>
          <a:p>
            <a:pPr marL="457200" indent="-457200">
              <a:buFont typeface="+mj-lt"/>
              <a:buAutoNum type="arabicPeriod"/>
            </a:pPr>
            <a:r>
              <a:rPr lang="en-US" dirty="0" smtClean="0">
                <a:solidFill>
                  <a:schemeClr val="tx1"/>
                </a:solidFill>
              </a:rPr>
              <a:t>The core polymerase</a:t>
            </a:r>
          </a:p>
          <a:p>
            <a:pPr marL="457200" indent="-457200">
              <a:buFont typeface="+mj-lt"/>
              <a:buAutoNum type="arabicPeriod"/>
            </a:pPr>
            <a:r>
              <a:rPr lang="en-US" dirty="0" smtClean="0">
                <a:solidFill>
                  <a:schemeClr val="tx1"/>
                </a:solidFill>
              </a:rPr>
              <a:t>A protease</a:t>
            </a:r>
          </a:p>
          <a:p>
            <a:pPr marL="457200" indent="-457200">
              <a:buFont typeface="+mj-lt"/>
              <a:buAutoNum type="arabicPeriod"/>
            </a:pPr>
            <a:r>
              <a:rPr lang="en-US" dirty="0" smtClean="0">
                <a:solidFill>
                  <a:schemeClr val="tx1"/>
                </a:solidFill>
              </a:rPr>
              <a:t>And a VPg (genome linked viral protein).</a:t>
            </a:r>
          </a:p>
          <a:p>
            <a:pPr marL="0" indent="0">
              <a:buNone/>
            </a:pPr>
            <a:r>
              <a:rPr lang="en-US" dirty="0" smtClean="0">
                <a:solidFill>
                  <a:schemeClr val="tx1"/>
                </a:solidFill>
              </a:rPr>
              <a:t>The VPg is a protein that is attached to the 5’ end of the molecule and fulfills a cap function.</a:t>
            </a:r>
          </a:p>
          <a:p>
            <a:pPr marL="0" indent="0">
              <a:buNone/>
            </a:pPr>
            <a:r>
              <a:rPr lang="en-US" dirty="0" smtClean="0">
                <a:solidFill>
                  <a:schemeClr val="tx1"/>
                </a:solidFill>
              </a:rPr>
              <a:t>The coding sequence for the two CP subunits, are found on RNA2  along with the MP.</a:t>
            </a:r>
          </a:p>
          <a:p>
            <a:pPr marL="0" indent="0">
              <a:buNone/>
            </a:pPr>
            <a:r>
              <a:rPr lang="en-US" dirty="0" smtClean="0">
                <a:solidFill>
                  <a:schemeClr val="tx1"/>
                </a:solidFill>
              </a:rPr>
              <a:t>Large polypeptides are made that represent the entire coding sequence. These are then cut into active proteins by specific proteases. </a:t>
            </a:r>
            <a:endParaRPr lang="en-US" dirty="0">
              <a:solidFill>
                <a:schemeClr val="tx1"/>
              </a:solidFill>
            </a:endParaRPr>
          </a:p>
        </p:txBody>
      </p:sp>
    </p:spTree>
    <p:extLst>
      <p:ext uri="{BB962C8B-B14F-4D97-AF65-F5344CB8AC3E}">
        <p14:creationId xmlns:p14="http://schemas.microsoft.com/office/powerpoint/2010/main" xmlns="" val="1624430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dirty="0" smtClean="0"/>
              <a:t>Virus entry &amp; replication:</a:t>
            </a:r>
            <a:endParaRPr lang="en-US" dirty="0"/>
          </a:p>
        </p:txBody>
      </p:sp>
      <p:sp>
        <p:nvSpPr>
          <p:cNvPr id="3" name="Content Placeholder 2"/>
          <p:cNvSpPr>
            <a:spLocks noGrp="1"/>
          </p:cNvSpPr>
          <p:nvPr>
            <p:ph idx="1"/>
          </p:nvPr>
        </p:nvSpPr>
        <p:spPr>
          <a:xfrm>
            <a:off x="152400" y="990600"/>
            <a:ext cx="8763000" cy="5638800"/>
          </a:xfrm>
        </p:spPr>
        <p:txBody>
          <a:bodyPr/>
          <a:lstStyle/>
          <a:p>
            <a:pPr marL="0" indent="0">
              <a:buNone/>
            </a:pPr>
            <a:r>
              <a:rPr lang="en-US" dirty="0" smtClean="0">
                <a:solidFill>
                  <a:schemeClr val="tx1"/>
                </a:solidFill>
              </a:rPr>
              <a:t>To cause any infection, virus enter the host cell to replicate. All </a:t>
            </a:r>
            <a:r>
              <a:rPr lang="en-US" dirty="0">
                <a:solidFill>
                  <a:schemeClr val="tx1"/>
                </a:solidFill>
              </a:rPr>
              <a:t>viruses have </a:t>
            </a:r>
            <a:r>
              <a:rPr lang="en-US" dirty="0" smtClean="0">
                <a:solidFill>
                  <a:schemeClr val="tx1"/>
                </a:solidFill>
              </a:rPr>
              <a:t>specific mechanism for their entry into cell and subsequent movement through the plant. </a:t>
            </a:r>
          </a:p>
          <a:p>
            <a:pPr marL="0" indent="0">
              <a:buNone/>
            </a:pPr>
            <a:r>
              <a:rPr lang="en-US" dirty="0" smtClean="0">
                <a:solidFill>
                  <a:schemeClr val="tx1"/>
                </a:solidFill>
              </a:rPr>
              <a:t>Many viruses are transferred b/w plants by vectors such as nematodes, various arthropods (such as aphids, leaf hoppers, &amp; whiteflies), and fungi.</a:t>
            </a:r>
          </a:p>
          <a:p>
            <a:pPr marL="0" indent="0">
              <a:buNone/>
            </a:pPr>
            <a:r>
              <a:rPr lang="en-US" dirty="0" smtClean="0">
                <a:solidFill>
                  <a:schemeClr val="tx1"/>
                </a:solidFill>
              </a:rPr>
              <a:t>Once inside the cell, they uncoat</a:t>
            </a:r>
            <a:r>
              <a:rPr lang="en-US" dirty="0">
                <a:solidFill>
                  <a:schemeClr val="tx1"/>
                </a:solidFill>
              </a:rPr>
              <a:t> </a:t>
            </a:r>
            <a:r>
              <a:rPr lang="en-US" dirty="0" smtClean="0">
                <a:solidFill>
                  <a:schemeClr val="tx1"/>
                </a:solidFill>
              </a:rPr>
              <a:t>&amp; viral genetic material is then translated &amp; replicated. Replication is carried out by the replicase complex encoded by virus. The ultimate stage of infection is the packaging of the replicated viral nucleic acid into capsids.</a:t>
            </a:r>
          </a:p>
          <a:p>
            <a:pPr marL="0" indent="0">
              <a:buNone/>
            </a:pPr>
            <a:r>
              <a:rPr lang="en-US" dirty="0" smtClean="0">
                <a:solidFill>
                  <a:schemeClr val="tx1"/>
                </a:solidFill>
              </a:rPr>
              <a:t>The mechanism of translation &amp; replication depends on the type of virus.</a:t>
            </a:r>
          </a:p>
          <a:p>
            <a:pPr marL="0" indent="0">
              <a:buNone/>
            </a:pPr>
            <a:endParaRPr lang="en-US" dirty="0">
              <a:solidFill>
                <a:schemeClr val="tx1"/>
              </a:solidFill>
            </a:endParaRPr>
          </a:p>
        </p:txBody>
      </p:sp>
    </p:spTree>
    <p:extLst>
      <p:ext uri="{BB962C8B-B14F-4D97-AF65-F5344CB8AC3E}">
        <p14:creationId xmlns:p14="http://schemas.microsoft.com/office/powerpoint/2010/main" xmlns="" val="1800625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2656</TotalTime>
  <Words>2037</Words>
  <Application>Microsoft Office PowerPoint</Application>
  <PresentationFormat>On-screen Show (4:3)</PresentationFormat>
  <Paragraphs>162</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Thatch</vt:lpstr>
      <vt:lpstr>Reducing The Effect Of Viral Diseases</vt:lpstr>
      <vt:lpstr>Introduction:</vt:lpstr>
      <vt:lpstr>Types of viruses:</vt:lpstr>
      <vt:lpstr>Table1: Genome structure of plant viruses</vt:lpstr>
      <vt:lpstr>Slide 5</vt:lpstr>
      <vt:lpstr>RNA Viruses: Tobacco Mosaic Virus:</vt:lpstr>
      <vt:lpstr>Slide 7</vt:lpstr>
      <vt:lpstr>Comoviruses</vt:lpstr>
      <vt:lpstr>Virus entry &amp; replication:</vt:lpstr>
      <vt:lpstr>Slide 10</vt:lpstr>
      <vt:lpstr>Slide 11</vt:lpstr>
      <vt:lpstr>Tests for detection of viruses:</vt:lpstr>
      <vt:lpstr>The transgenic approach against virus:</vt:lpstr>
      <vt:lpstr>Slide 14</vt:lpstr>
      <vt:lpstr> Table2: Examples of CP mediated resistance </vt:lpstr>
      <vt:lpstr>Slide 16</vt:lpstr>
      <vt:lpstr>Expression Strategies to improve resistance: </vt:lpstr>
      <vt:lpstr>1.Satellite sequences:</vt:lpstr>
      <vt:lpstr>Slide 19</vt:lpstr>
      <vt:lpstr>Gene silencing/co repression:</vt:lpstr>
      <vt:lpstr>Some non PDR approaches: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The Effect Of Viral Diseases</dc:title>
  <dc:creator>Administrator</dc:creator>
  <cp:lastModifiedBy>Ambreen Zafarullah</cp:lastModifiedBy>
  <cp:revision>135</cp:revision>
  <dcterms:created xsi:type="dcterms:W3CDTF">2006-08-16T00:00:00Z</dcterms:created>
  <dcterms:modified xsi:type="dcterms:W3CDTF">2019-05-08T09:15:12Z</dcterms:modified>
</cp:coreProperties>
</file>